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1" r:id="rId1"/>
  </p:sldMasterIdLst>
  <p:notesMasterIdLst>
    <p:notesMasterId r:id="rId22"/>
  </p:notesMasterIdLst>
  <p:sldIdLst>
    <p:sldId id="256" r:id="rId2"/>
    <p:sldId id="273" r:id="rId3"/>
    <p:sldId id="257" r:id="rId4"/>
    <p:sldId id="258" r:id="rId5"/>
    <p:sldId id="259" r:id="rId6"/>
    <p:sldId id="260" r:id="rId7"/>
    <p:sldId id="269" r:id="rId8"/>
    <p:sldId id="286" r:id="rId9"/>
    <p:sldId id="283" r:id="rId10"/>
    <p:sldId id="270" r:id="rId11"/>
    <p:sldId id="285" r:id="rId12"/>
    <p:sldId id="281" r:id="rId13"/>
    <p:sldId id="274" r:id="rId14"/>
    <p:sldId id="282" r:id="rId15"/>
    <p:sldId id="275" r:id="rId16"/>
    <p:sldId id="278" r:id="rId17"/>
    <p:sldId id="284" r:id="rId18"/>
    <p:sldId id="264" r:id="rId19"/>
    <p:sldId id="287" r:id="rId20"/>
    <p:sldId id="265" r:id="rId21"/>
  </p:sldIdLst>
  <p:sldSz cx="9144000" cy="5143500" type="screen16x9"/>
  <p:notesSz cx="6858000" cy="9144000"/>
  <p:embeddedFontLst>
    <p:embeddedFont>
      <p:font typeface="Bebas Neue" panose="020B0606020202050201" pitchFamily="34" charset="77"/>
      <p:regular r:id="rId23"/>
    </p:embeddedFont>
    <p:embeddedFont>
      <p:font typeface="Gill Sans MT" panose="020B0502020104020203" pitchFamily="34" charset="77"/>
      <p:regular r:id="rId24"/>
      <p:bold r:id="rId25"/>
      <p:italic r:id="rId26"/>
      <p:boldItalic r:id="rId27"/>
    </p:embeddedFont>
    <p:embeddedFont>
      <p:font typeface="IBM Plex Sans" panose="020B0503050203000203" pitchFamily="34" charset="0"/>
      <p:regular r:id="rId28"/>
      <p:bold r:id="rId29"/>
      <p:italic r:id="rId30"/>
      <p:boldItalic r:id="rId31"/>
    </p:embeddedFont>
    <p:embeddedFont>
      <p:font typeface="Karla" pitchFamily="2" charset="77"/>
      <p:regular r:id="rId32"/>
      <p:bold r:id="rId33"/>
      <p:italic r:id="rId34"/>
      <p:boldItalic r:id="rId35"/>
    </p:embeddedFont>
    <p:embeddedFont>
      <p:font typeface="Karla Light" panose="020F0302020204030204" pitchFamily="34" charset="0"/>
      <p:regular r:id="rId36"/>
    </p:embeddedFont>
    <p:embeddedFont>
      <p:font typeface="Nunito Light" panose="020F0302020204030204" pitchFamily="34" charset="0"/>
      <p:regular r:id="rId37"/>
      <p:italic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4FF"/>
    <a:srgbClr val="75FF7A"/>
    <a:srgbClr val="3852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75"/>
    <p:restoredTop sz="57161"/>
  </p:normalViewPr>
  <p:slideViewPr>
    <p:cSldViewPr snapToGrid="0">
      <p:cViewPr>
        <p:scale>
          <a:sx n="126" d="100"/>
          <a:sy n="126" d="100"/>
        </p:scale>
        <p:origin x="2840"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diagrams/_rels/data1.xml.rels><?xml version="1.0" encoding="UTF-8" standalone="yes"?>
<Relationships xmlns="http://schemas.openxmlformats.org/package/2006/relationships"><Relationship Id="rId1" Type="http://schemas.openxmlformats.org/officeDocument/2006/relationships/image" Target="../media/image3.jpg"/></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1" Type="http://schemas.openxmlformats.org/officeDocument/2006/relationships/image" Target="../media/image3.jp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EF0C26-ABA4-104E-A214-CF281AC89B7B}" type="doc">
      <dgm:prSet loTypeId="urn:microsoft.com/office/officeart/2005/8/layout/vList3" loCatId="list" qsTypeId="urn:microsoft.com/office/officeart/2005/8/quickstyle/simple1" qsCatId="simple" csTypeId="urn:microsoft.com/office/officeart/2005/8/colors/accent2_2" csCatId="accent2" phldr="1"/>
      <dgm:spPr/>
      <dgm:t>
        <a:bodyPr/>
        <a:lstStyle/>
        <a:p>
          <a:endParaRPr lang="en-US"/>
        </a:p>
      </dgm:t>
    </dgm:pt>
    <dgm:pt modelId="{A220B6A4-EA72-4E41-BD96-690188226DEA}">
      <dgm:prSet/>
      <dgm:spPr/>
      <dgm:t>
        <a:bodyPr/>
        <a:lstStyle/>
        <a:p>
          <a:r>
            <a:rPr lang="en-US" b="0" baseline="0" dirty="0"/>
            <a:t>Understanding the Challenges</a:t>
          </a:r>
          <a:endParaRPr lang="en-US" dirty="0"/>
        </a:p>
      </dgm:t>
    </dgm:pt>
    <dgm:pt modelId="{A2A8D6D3-D855-A94D-A2C6-F5B21A3FE0B9}" type="parTrans" cxnId="{52859252-EDE2-1340-912A-5ED5471F05B1}">
      <dgm:prSet/>
      <dgm:spPr/>
      <dgm:t>
        <a:bodyPr/>
        <a:lstStyle/>
        <a:p>
          <a:endParaRPr lang="en-US"/>
        </a:p>
      </dgm:t>
    </dgm:pt>
    <dgm:pt modelId="{D576DFA3-65C6-BF4B-8A5B-68EE750BFE66}" type="sibTrans" cxnId="{52859252-EDE2-1340-912A-5ED5471F05B1}">
      <dgm:prSet/>
      <dgm:spPr/>
      <dgm:t>
        <a:bodyPr/>
        <a:lstStyle/>
        <a:p>
          <a:endParaRPr lang="en-US"/>
        </a:p>
      </dgm:t>
    </dgm:pt>
    <dgm:pt modelId="{AC09E823-3893-D544-BF04-79D78EB2653F}" type="pres">
      <dgm:prSet presAssocID="{B5EF0C26-ABA4-104E-A214-CF281AC89B7B}" presName="linearFlow" presStyleCnt="0">
        <dgm:presLayoutVars>
          <dgm:dir/>
          <dgm:resizeHandles val="exact"/>
        </dgm:presLayoutVars>
      </dgm:prSet>
      <dgm:spPr/>
    </dgm:pt>
    <dgm:pt modelId="{902ED378-E192-8943-BFAD-056E2C3E089E}" type="pres">
      <dgm:prSet presAssocID="{A220B6A4-EA72-4E41-BD96-690188226DEA}" presName="composite" presStyleCnt="0"/>
      <dgm:spPr/>
    </dgm:pt>
    <dgm:pt modelId="{ACFD2DA1-FC51-514C-A3CF-1A9D87A34EA7}" type="pres">
      <dgm:prSet presAssocID="{A220B6A4-EA72-4E41-BD96-690188226DE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1B3C431D-6519-3841-A4A0-E464649A0448}" type="pres">
      <dgm:prSet presAssocID="{A220B6A4-EA72-4E41-BD96-690188226DEA}" presName="txShp" presStyleLbl="node1" presStyleIdx="0" presStyleCnt="1">
        <dgm:presLayoutVars>
          <dgm:bulletEnabled val="1"/>
        </dgm:presLayoutVars>
      </dgm:prSet>
      <dgm:spPr/>
    </dgm:pt>
  </dgm:ptLst>
  <dgm:cxnLst>
    <dgm:cxn modelId="{52859252-EDE2-1340-912A-5ED5471F05B1}" srcId="{B5EF0C26-ABA4-104E-A214-CF281AC89B7B}" destId="{A220B6A4-EA72-4E41-BD96-690188226DEA}" srcOrd="0" destOrd="0" parTransId="{A2A8D6D3-D855-A94D-A2C6-F5B21A3FE0B9}" sibTransId="{D576DFA3-65C6-BF4B-8A5B-68EE750BFE66}"/>
    <dgm:cxn modelId="{BBC55FD2-81EB-2642-8AED-AEB11797655E}" type="presOf" srcId="{A220B6A4-EA72-4E41-BD96-690188226DEA}" destId="{1B3C431D-6519-3841-A4A0-E464649A0448}" srcOrd="0" destOrd="0" presId="urn:microsoft.com/office/officeart/2005/8/layout/vList3"/>
    <dgm:cxn modelId="{42B761E8-E0D8-2E43-8486-C2FE2B2B9D70}" type="presOf" srcId="{B5EF0C26-ABA4-104E-A214-CF281AC89B7B}" destId="{AC09E823-3893-D544-BF04-79D78EB2653F}" srcOrd="0" destOrd="0" presId="urn:microsoft.com/office/officeart/2005/8/layout/vList3"/>
    <dgm:cxn modelId="{56A0C267-7FD1-804B-B94D-CCD833E34201}" type="presParOf" srcId="{AC09E823-3893-D544-BF04-79D78EB2653F}" destId="{902ED378-E192-8943-BFAD-056E2C3E089E}" srcOrd="0" destOrd="0" presId="urn:microsoft.com/office/officeart/2005/8/layout/vList3"/>
    <dgm:cxn modelId="{10A39017-9209-0B4B-A677-CA1F86487DCE}" type="presParOf" srcId="{902ED378-E192-8943-BFAD-056E2C3E089E}" destId="{ACFD2DA1-FC51-514C-A3CF-1A9D87A34EA7}" srcOrd="0" destOrd="0" presId="urn:microsoft.com/office/officeart/2005/8/layout/vList3"/>
    <dgm:cxn modelId="{F3B442DC-B513-4341-964C-8B71466667E7}" type="presParOf" srcId="{902ED378-E192-8943-BFAD-056E2C3E089E}" destId="{1B3C431D-6519-3841-A4A0-E464649A0448}"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A84A33-29F9-4BB1-BE04-D8F4002202BB}"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CD899720-4FE1-43CF-BF6E-6044EE42EBC7}">
      <dgm:prSet/>
      <dgm:spPr/>
      <dgm:t>
        <a:bodyPr/>
        <a:lstStyle/>
        <a:p>
          <a:pPr>
            <a:lnSpc>
              <a:spcPct val="100000"/>
            </a:lnSpc>
          </a:pPr>
          <a:r>
            <a:rPr lang="en-US" dirty="0"/>
            <a:t>Advisors often lack tools to evaluate students' preparedness for higher education transitions.</a:t>
          </a:r>
        </a:p>
      </dgm:t>
    </dgm:pt>
    <dgm:pt modelId="{F5453528-7C44-418B-9AB1-78D8E48BB99D}" type="parTrans" cxnId="{853254C7-0BA6-4707-8D30-EEFE91099B2D}">
      <dgm:prSet/>
      <dgm:spPr/>
      <dgm:t>
        <a:bodyPr/>
        <a:lstStyle/>
        <a:p>
          <a:endParaRPr lang="en-US"/>
        </a:p>
      </dgm:t>
    </dgm:pt>
    <dgm:pt modelId="{9BED488C-D962-435F-9129-00C1A2D300EB}" type="sibTrans" cxnId="{853254C7-0BA6-4707-8D30-EEFE91099B2D}">
      <dgm:prSet/>
      <dgm:spPr/>
      <dgm:t>
        <a:bodyPr/>
        <a:lstStyle/>
        <a:p>
          <a:endParaRPr lang="en-US"/>
        </a:p>
      </dgm:t>
    </dgm:pt>
    <dgm:pt modelId="{8797765A-604D-4D48-B811-7EF756B9472C}">
      <dgm:prSet/>
      <dgm:spPr/>
      <dgm:t>
        <a:bodyPr/>
        <a:lstStyle/>
        <a:p>
          <a:pPr>
            <a:lnSpc>
              <a:spcPct val="100000"/>
            </a:lnSpc>
          </a:pPr>
          <a:r>
            <a:rPr lang="en-US" dirty="0"/>
            <a:t>Risk factors for students include academic choices, demographic factors, and access to resources.</a:t>
          </a:r>
        </a:p>
      </dgm:t>
    </dgm:pt>
    <dgm:pt modelId="{5008905C-2A77-40DA-9C54-D9A814E5C058}" type="parTrans" cxnId="{EDC5D33A-940A-497E-BE65-8C7EC9A231DB}">
      <dgm:prSet/>
      <dgm:spPr/>
      <dgm:t>
        <a:bodyPr/>
        <a:lstStyle/>
        <a:p>
          <a:endParaRPr lang="en-US"/>
        </a:p>
      </dgm:t>
    </dgm:pt>
    <dgm:pt modelId="{3EABFC9E-FDE1-48AB-BC1A-28FE12DE9E8C}" type="sibTrans" cxnId="{EDC5D33A-940A-497E-BE65-8C7EC9A231DB}">
      <dgm:prSet/>
      <dgm:spPr/>
      <dgm:t>
        <a:bodyPr/>
        <a:lstStyle/>
        <a:p>
          <a:endParaRPr lang="en-US"/>
        </a:p>
      </dgm:t>
    </dgm:pt>
    <dgm:pt modelId="{6230C7B5-D3A0-47DB-9452-E9944F8DA868}">
      <dgm:prSet/>
      <dgm:spPr/>
      <dgm:t>
        <a:bodyPr/>
        <a:lstStyle/>
        <a:p>
          <a:pPr>
            <a:lnSpc>
              <a:spcPct val="100000"/>
            </a:lnSpc>
          </a:pPr>
          <a:r>
            <a:rPr lang="en-US"/>
            <a:t>ACOSUS is a system that assesses readiness and supports advisors in guiding students toward success.</a:t>
          </a:r>
        </a:p>
      </dgm:t>
    </dgm:pt>
    <dgm:pt modelId="{97A7EE79-FD34-450B-BFF3-7E4333279360}" type="parTrans" cxnId="{1E41BD00-B044-405D-9493-18AEC626AF66}">
      <dgm:prSet/>
      <dgm:spPr/>
      <dgm:t>
        <a:bodyPr/>
        <a:lstStyle/>
        <a:p>
          <a:endParaRPr lang="en-US"/>
        </a:p>
      </dgm:t>
    </dgm:pt>
    <dgm:pt modelId="{20B1AEF8-69D7-4A00-86F0-AB87DECD4527}" type="sibTrans" cxnId="{1E41BD00-B044-405D-9493-18AEC626AF66}">
      <dgm:prSet/>
      <dgm:spPr/>
      <dgm:t>
        <a:bodyPr/>
        <a:lstStyle/>
        <a:p>
          <a:endParaRPr lang="en-US"/>
        </a:p>
      </dgm:t>
    </dgm:pt>
    <dgm:pt modelId="{E4C5B5A0-3776-46F3-AC17-BA6D4454E999}" type="pres">
      <dgm:prSet presAssocID="{9DA84A33-29F9-4BB1-BE04-D8F4002202BB}" presName="root" presStyleCnt="0">
        <dgm:presLayoutVars>
          <dgm:dir/>
          <dgm:resizeHandles val="exact"/>
        </dgm:presLayoutVars>
      </dgm:prSet>
      <dgm:spPr/>
    </dgm:pt>
    <dgm:pt modelId="{D664E2B4-A5E1-4C78-90F4-B55AA9B8906A}" type="pres">
      <dgm:prSet presAssocID="{CD899720-4FE1-43CF-BF6E-6044EE42EBC7}" presName="compNode" presStyleCnt="0"/>
      <dgm:spPr/>
    </dgm:pt>
    <dgm:pt modelId="{56DA36C3-5F5B-4A81-BA3D-ECB1BFC6E338}" type="pres">
      <dgm:prSet presAssocID="{CD899720-4FE1-43CF-BF6E-6044EE42EB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CFFE4400-47DE-44B4-9341-43BE1E3BE2E0}" type="pres">
      <dgm:prSet presAssocID="{CD899720-4FE1-43CF-BF6E-6044EE42EBC7}" presName="spaceRect" presStyleCnt="0"/>
      <dgm:spPr/>
    </dgm:pt>
    <dgm:pt modelId="{F090461F-F081-4948-880B-76FAA3C9BB54}" type="pres">
      <dgm:prSet presAssocID="{CD899720-4FE1-43CF-BF6E-6044EE42EBC7}" presName="textRect" presStyleLbl="revTx" presStyleIdx="0" presStyleCnt="3">
        <dgm:presLayoutVars>
          <dgm:chMax val="1"/>
          <dgm:chPref val="1"/>
        </dgm:presLayoutVars>
      </dgm:prSet>
      <dgm:spPr/>
    </dgm:pt>
    <dgm:pt modelId="{DEE961AD-3298-41F1-A6A0-F0A6A1AA9F2D}" type="pres">
      <dgm:prSet presAssocID="{9BED488C-D962-435F-9129-00C1A2D300EB}" presName="sibTrans" presStyleCnt="0"/>
      <dgm:spPr/>
    </dgm:pt>
    <dgm:pt modelId="{9496D145-7110-4FE5-996B-0AC4EAE77B11}" type="pres">
      <dgm:prSet presAssocID="{8797765A-604D-4D48-B811-7EF756B9472C}" presName="compNode" presStyleCnt="0"/>
      <dgm:spPr/>
    </dgm:pt>
    <dgm:pt modelId="{581A5FBA-AE29-496A-BB00-C8CCF6F97BB3}" type="pres">
      <dgm:prSet presAssocID="{8797765A-604D-4D48-B811-7EF756B9472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hoolhouse"/>
        </a:ext>
      </dgm:extLst>
    </dgm:pt>
    <dgm:pt modelId="{D9EEC341-DB06-4AF9-ADC7-665ABB5794B1}" type="pres">
      <dgm:prSet presAssocID="{8797765A-604D-4D48-B811-7EF756B9472C}" presName="spaceRect" presStyleCnt="0"/>
      <dgm:spPr/>
    </dgm:pt>
    <dgm:pt modelId="{AFCE036C-0DE0-4109-8901-57D326EF05F6}" type="pres">
      <dgm:prSet presAssocID="{8797765A-604D-4D48-B811-7EF756B9472C}" presName="textRect" presStyleLbl="revTx" presStyleIdx="1" presStyleCnt="3">
        <dgm:presLayoutVars>
          <dgm:chMax val="1"/>
          <dgm:chPref val="1"/>
        </dgm:presLayoutVars>
      </dgm:prSet>
      <dgm:spPr/>
    </dgm:pt>
    <dgm:pt modelId="{B3FCBA3B-9BBF-4727-894D-B7FB99DCDD8B}" type="pres">
      <dgm:prSet presAssocID="{3EABFC9E-FDE1-48AB-BC1A-28FE12DE9E8C}" presName="sibTrans" presStyleCnt="0"/>
      <dgm:spPr/>
    </dgm:pt>
    <dgm:pt modelId="{CE10BBD9-0B8C-43BF-959A-15EFB04231D3}" type="pres">
      <dgm:prSet presAssocID="{6230C7B5-D3A0-47DB-9452-E9944F8DA868}" presName="compNode" presStyleCnt="0"/>
      <dgm:spPr/>
    </dgm:pt>
    <dgm:pt modelId="{08DC1EB6-BBB0-463B-AFE6-8ECCCE47D14F}" type="pres">
      <dgm:prSet presAssocID="{6230C7B5-D3A0-47DB-9452-E9944F8DA86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A7BAE589-11E9-40BF-B156-3D660537DFD2}" type="pres">
      <dgm:prSet presAssocID="{6230C7B5-D3A0-47DB-9452-E9944F8DA868}" presName="spaceRect" presStyleCnt="0"/>
      <dgm:spPr/>
    </dgm:pt>
    <dgm:pt modelId="{CC307F35-282D-4723-A2F5-BF76AFFDA184}" type="pres">
      <dgm:prSet presAssocID="{6230C7B5-D3A0-47DB-9452-E9944F8DA868}" presName="textRect" presStyleLbl="revTx" presStyleIdx="2" presStyleCnt="3">
        <dgm:presLayoutVars>
          <dgm:chMax val="1"/>
          <dgm:chPref val="1"/>
        </dgm:presLayoutVars>
      </dgm:prSet>
      <dgm:spPr/>
    </dgm:pt>
  </dgm:ptLst>
  <dgm:cxnLst>
    <dgm:cxn modelId="{1E41BD00-B044-405D-9493-18AEC626AF66}" srcId="{9DA84A33-29F9-4BB1-BE04-D8F4002202BB}" destId="{6230C7B5-D3A0-47DB-9452-E9944F8DA868}" srcOrd="2" destOrd="0" parTransId="{97A7EE79-FD34-450B-BFF3-7E4333279360}" sibTransId="{20B1AEF8-69D7-4A00-86F0-AB87DECD4527}"/>
    <dgm:cxn modelId="{BEAEC00E-E21E-4529-9908-D51C3E5B8516}" type="presOf" srcId="{9DA84A33-29F9-4BB1-BE04-D8F4002202BB}" destId="{E4C5B5A0-3776-46F3-AC17-BA6D4454E999}" srcOrd="0" destOrd="0" presId="urn:microsoft.com/office/officeart/2018/2/layout/IconLabelList"/>
    <dgm:cxn modelId="{FF662911-A54B-49CF-B176-50D1905AD02F}" type="presOf" srcId="{8797765A-604D-4D48-B811-7EF756B9472C}" destId="{AFCE036C-0DE0-4109-8901-57D326EF05F6}" srcOrd="0" destOrd="0" presId="urn:microsoft.com/office/officeart/2018/2/layout/IconLabelList"/>
    <dgm:cxn modelId="{EDC5D33A-940A-497E-BE65-8C7EC9A231DB}" srcId="{9DA84A33-29F9-4BB1-BE04-D8F4002202BB}" destId="{8797765A-604D-4D48-B811-7EF756B9472C}" srcOrd="1" destOrd="0" parTransId="{5008905C-2A77-40DA-9C54-D9A814E5C058}" sibTransId="{3EABFC9E-FDE1-48AB-BC1A-28FE12DE9E8C}"/>
    <dgm:cxn modelId="{8DC2849D-8698-45A7-9373-9353DE05C8A0}" type="presOf" srcId="{6230C7B5-D3A0-47DB-9452-E9944F8DA868}" destId="{CC307F35-282D-4723-A2F5-BF76AFFDA184}" srcOrd="0" destOrd="0" presId="urn:microsoft.com/office/officeart/2018/2/layout/IconLabelList"/>
    <dgm:cxn modelId="{853254C7-0BA6-4707-8D30-EEFE91099B2D}" srcId="{9DA84A33-29F9-4BB1-BE04-D8F4002202BB}" destId="{CD899720-4FE1-43CF-BF6E-6044EE42EBC7}" srcOrd="0" destOrd="0" parTransId="{F5453528-7C44-418B-9AB1-78D8E48BB99D}" sibTransId="{9BED488C-D962-435F-9129-00C1A2D300EB}"/>
    <dgm:cxn modelId="{2CFD55F3-A9D5-4709-9601-DFA0C7F8E295}" type="presOf" srcId="{CD899720-4FE1-43CF-BF6E-6044EE42EBC7}" destId="{F090461F-F081-4948-880B-76FAA3C9BB54}" srcOrd="0" destOrd="0" presId="urn:microsoft.com/office/officeart/2018/2/layout/IconLabelList"/>
    <dgm:cxn modelId="{82D36C19-717D-45A7-B63E-AD132202126A}" type="presParOf" srcId="{E4C5B5A0-3776-46F3-AC17-BA6D4454E999}" destId="{D664E2B4-A5E1-4C78-90F4-B55AA9B8906A}" srcOrd="0" destOrd="0" presId="urn:microsoft.com/office/officeart/2018/2/layout/IconLabelList"/>
    <dgm:cxn modelId="{C89DBA7A-393A-4C1C-AC2A-2BE982377F8A}" type="presParOf" srcId="{D664E2B4-A5E1-4C78-90F4-B55AA9B8906A}" destId="{56DA36C3-5F5B-4A81-BA3D-ECB1BFC6E338}" srcOrd="0" destOrd="0" presId="urn:microsoft.com/office/officeart/2018/2/layout/IconLabelList"/>
    <dgm:cxn modelId="{835A2351-0CE0-4734-ACD0-47784D5E2AE1}" type="presParOf" srcId="{D664E2B4-A5E1-4C78-90F4-B55AA9B8906A}" destId="{CFFE4400-47DE-44B4-9341-43BE1E3BE2E0}" srcOrd="1" destOrd="0" presId="urn:microsoft.com/office/officeart/2018/2/layout/IconLabelList"/>
    <dgm:cxn modelId="{7FED97C2-24C2-4BFC-A646-DCE4E1FD3088}" type="presParOf" srcId="{D664E2B4-A5E1-4C78-90F4-B55AA9B8906A}" destId="{F090461F-F081-4948-880B-76FAA3C9BB54}" srcOrd="2" destOrd="0" presId="urn:microsoft.com/office/officeart/2018/2/layout/IconLabelList"/>
    <dgm:cxn modelId="{528BF81A-B35B-4D51-B57D-3984DB85AFCF}" type="presParOf" srcId="{E4C5B5A0-3776-46F3-AC17-BA6D4454E999}" destId="{DEE961AD-3298-41F1-A6A0-F0A6A1AA9F2D}" srcOrd="1" destOrd="0" presId="urn:microsoft.com/office/officeart/2018/2/layout/IconLabelList"/>
    <dgm:cxn modelId="{E0A4C884-DC6F-40A2-963E-E2511FE3535E}" type="presParOf" srcId="{E4C5B5A0-3776-46F3-AC17-BA6D4454E999}" destId="{9496D145-7110-4FE5-996B-0AC4EAE77B11}" srcOrd="2" destOrd="0" presId="urn:microsoft.com/office/officeart/2018/2/layout/IconLabelList"/>
    <dgm:cxn modelId="{2E45625A-6AE2-499A-8937-D45F94985375}" type="presParOf" srcId="{9496D145-7110-4FE5-996B-0AC4EAE77B11}" destId="{581A5FBA-AE29-496A-BB00-C8CCF6F97BB3}" srcOrd="0" destOrd="0" presId="urn:microsoft.com/office/officeart/2018/2/layout/IconLabelList"/>
    <dgm:cxn modelId="{065F7917-CF8B-4E4E-93BF-83AB7F152DA7}" type="presParOf" srcId="{9496D145-7110-4FE5-996B-0AC4EAE77B11}" destId="{D9EEC341-DB06-4AF9-ADC7-665ABB5794B1}" srcOrd="1" destOrd="0" presId="urn:microsoft.com/office/officeart/2018/2/layout/IconLabelList"/>
    <dgm:cxn modelId="{09F9B2B3-9D34-4BCD-9623-348C7E908D24}" type="presParOf" srcId="{9496D145-7110-4FE5-996B-0AC4EAE77B11}" destId="{AFCE036C-0DE0-4109-8901-57D326EF05F6}" srcOrd="2" destOrd="0" presId="urn:microsoft.com/office/officeart/2018/2/layout/IconLabelList"/>
    <dgm:cxn modelId="{8F3739ED-11FA-4EED-BD5E-4CA9753FC549}" type="presParOf" srcId="{E4C5B5A0-3776-46F3-AC17-BA6D4454E999}" destId="{B3FCBA3B-9BBF-4727-894D-B7FB99DCDD8B}" srcOrd="3" destOrd="0" presId="urn:microsoft.com/office/officeart/2018/2/layout/IconLabelList"/>
    <dgm:cxn modelId="{C3E6B9B0-43CD-43EA-83FE-F4AECCE9138B}" type="presParOf" srcId="{E4C5B5A0-3776-46F3-AC17-BA6D4454E999}" destId="{CE10BBD9-0B8C-43BF-959A-15EFB04231D3}" srcOrd="4" destOrd="0" presId="urn:microsoft.com/office/officeart/2018/2/layout/IconLabelList"/>
    <dgm:cxn modelId="{5EBEB311-7D1A-4B23-9AB0-968609E8D0F9}" type="presParOf" srcId="{CE10BBD9-0B8C-43BF-959A-15EFB04231D3}" destId="{08DC1EB6-BBB0-463B-AFE6-8ECCCE47D14F}" srcOrd="0" destOrd="0" presId="urn:microsoft.com/office/officeart/2018/2/layout/IconLabelList"/>
    <dgm:cxn modelId="{A208AEF3-6E72-450A-BF61-297B92436FC1}" type="presParOf" srcId="{CE10BBD9-0B8C-43BF-959A-15EFB04231D3}" destId="{A7BAE589-11E9-40BF-B156-3D660537DFD2}" srcOrd="1" destOrd="0" presId="urn:microsoft.com/office/officeart/2018/2/layout/IconLabelList"/>
    <dgm:cxn modelId="{D4833FDA-C726-41A5-873A-6738283FFB86}" type="presParOf" srcId="{CE10BBD9-0B8C-43BF-959A-15EFB04231D3}" destId="{CC307F35-282D-4723-A2F5-BF76AFFDA184}" srcOrd="2" destOrd="0" presId="urn:microsoft.com/office/officeart/2018/2/layout/Icon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136F6F-877C-6D48-9757-3E6DC7FD7E0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9ACD7A6-6E5E-4240-993F-88CA92A12DAB}">
      <dgm:prSet/>
      <dgm:spPr/>
      <dgm:t>
        <a:bodyPr/>
        <a:lstStyle/>
        <a:p>
          <a:r>
            <a:rPr lang="en-US" b="1"/>
            <a:t>Data Collection</a:t>
          </a:r>
          <a:endParaRPr lang="en-US"/>
        </a:p>
      </dgm:t>
    </dgm:pt>
    <dgm:pt modelId="{EABBAE9D-FEAB-6E4C-9AD2-1DECD841F921}" type="parTrans" cxnId="{7DD84DA3-85A9-004D-979C-D212F0C994D6}">
      <dgm:prSet/>
      <dgm:spPr/>
      <dgm:t>
        <a:bodyPr/>
        <a:lstStyle/>
        <a:p>
          <a:endParaRPr lang="en-US"/>
        </a:p>
      </dgm:t>
    </dgm:pt>
    <dgm:pt modelId="{E83F9FFD-37E4-3B41-894F-B3D4E2878F05}" type="sibTrans" cxnId="{7DD84DA3-85A9-004D-979C-D212F0C994D6}">
      <dgm:prSet/>
      <dgm:spPr/>
      <dgm:t>
        <a:bodyPr/>
        <a:lstStyle/>
        <a:p>
          <a:endParaRPr lang="en-US"/>
        </a:p>
      </dgm:t>
    </dgm:pt>
    <dgm:pt modelId="{77613C3C-CFF0-5944-80A4-C3EF12414CF3}" type="pres">
      <dgm:prSet presAssocID="{0A136F6F-877C-6D48-9757-3E6DC7FD7E0D}" presName="linear" presStyleCnt="0">
        <dgm:presLayoutVars>
          <dgm:animLvl val="lvl"/>
          <dgm:resizeHandles val="exact"/>
        </dgm:presLayoutVars>
      </dgm:prSet>
      <dgm:spPr/>
    </dgm:pt>
    <dgm:pt modelId="{E7FFD500-72C9-EB4B-B9FF-76E5ECE1ABF2}" type="pres">
      <dgm:prSet presAssocID="{89ACD7A6-6E5E-4240-993F-88CA92A12DAB}" presName="parentText" presStyleLbl="node1" presStyleIdx="0" presStyleCnt="1">
        <dgm:presLayoutVars>
          <dgm:chMax val="0"/>
          <dgm:bulletEnabled val="1"/>
        </dgm:presLayoutVars>
      </dgm:prSet>
      <dgm:spPr/>
    </dgm:pt>
  </dgm:ptLst>
  <dgm:cxnLst>
    <dgm:cxn modelId="{636B4334-8DCE-7840-8D79-B6559DDCD8EF}" type="presOf" srcId="{0A136F6F-877C-6D48-9757-3E6DC7FD7E0D}" destId="{77613C3C-CFF0-5944-80A4-C3EF12414CF3}" srcOrd="0" destOrd="0" presId="urn:microsoft.com/office/officeart/2005/8/layout/vList2"/>
    <dgm:cxn modelId="{EC997774-14EB-E44C-8B0F-31B50909D046}" type="presOf" srcId="{89ACD7A6-6E5E-4240-993F-88CA92A12DAB}" destId="{E7FFD500-72C9-EB4B-B9FF-76E5ECE1ABF2}" srcOrd="0" destOrd="0" presId="urn:microsoft.com/office/officeart/2005/8/layout/vList2"/>
    <dgm:cxn modelId="{7DD84DA3-85A9-004D-979C-D212F0C994D6}" srcId="{0A136F6F-877C-6D48-9757-3E6DC7FD7E0D}" destId="{89ACD7A6-6E5E-4240-993F-88CA92A12DAB}" srcOrd="0" destOrd="0" parTransId="{EABBAE9D-FEAB-6E4C-9AD2-1DECD841F921}" sibTransId="{E83F9FFD-37E4-3B41-894F-B3D4E2878F05}"/>
    <dgm:cxn modelId="{0534B372-E057-CF4B-831D-508D44E51E9A}" type="presParOf" srcId="{77613C3C-CFF0-5944-80A4-C3EF12414CF3}" destId="{E7FFD500-72C9-EB4B-B9FF-76E5ECE1ABF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0A67F4-81B7-6A40-BB5C-64D4984156EB}"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7F12EA8E-DEB5-7140-A4A1-3C7D425AFCAF}">
      <dgm:prSet/>
      <dgm:spPr/>
      <dgm:t>
        <a:bodyPr/>
        <a:lstStyle/>
        <a:p>
          <a:r>
            <a:rPr lang="en-US" b="1" dirty="0"/>
            <a:t>Predictive Models</a:t>
          </a:r>
          <a:endParaRPr lang="en-US" dirty="0"/>
        </a:p>
      </dgm:t>
    </dgm:pt>
    <dgm:pt modelId="{CCAD7A13-EB11-C746-B74E-7D7E7E603651}" type="parTrans" cxnId="{9607C5B1-38E1-B54A-913F-A1F479271994}">
      <dgm:prSet/>
      <dgm:spPr/>
      <dgm:t>
        <a:bodyPr/>
        <a:lstStyle/>
        <a:p>
          <a:endParaRPr lang="en-US"/>
        </a:p>
      </dgm:t>
    </dgm:pt>
    <dgm:pt modelId="{6C8B0651-EAB8-ED4E-B1D3-70C28A3DC61D}" type="sibTrans" cxnId="{9607C5B1-38E1-B54A-913F-A1F479271994}">
      <dgm:prSet/>
      <dgm:spPr/>
      <dgm:t>
        <a:bodyPr/>
        <a:lstStyle/>
        <a:p>
          <a:endParaRPr lang="en-US"/>
        </a:p>
      </dgm:t>
    </dgm:pt>
    <dgm:pt modelId="{309212F2-F6E7-FA42-BDF5-193655CC4BCA}" type="pres">
      <dgm:prSet presAssocID="{350A67F4-81B7-6A40-BB5C-64D4984156EB}" presName="linear" presStyleCnt="0">
        <dgm:presLayoutVars>
          <dgm:animLvl val="lvl"/>
          <dgm:resizeHandles val="exact"/>
        </dgm:presLayoutVars>
      </dgm:prSet>
      <dgm:spPr/>
    </dgm:pt>
    <dgm:pt modelId="{0303B975-C62D-0E4F-B81A-52990E189215}" type="pres">
      <dgm:prSet presAssocID="{7F12EA8E-DEB5-7140-A4A1-3C7D425AFCAF}" presName="parentText" presStyleLbl="node1" presStyleIdx="0" presStyleCnt="1">
        <dgm:presLayoutVars>
          <dgm:chMax val="0"/>
          <dgm:bulletEnabled val="1"/>
        </dgm:presLayoutVars>
      </dgm:prSet>
      <dgm:spPr/>
    </dgm:pt>
  </dgm:ptLst>
  <dgm:cxnLst>
    <dgm:cxn modelId="{9517C708-01E3-A14B-8682-A419E9B34FB9}" type="presOf" srcId="{350A67F4-81B7-6A40-BB5C-64D4984156EB}" destId="{309212F2-F6E7-FA42-BDF5-193655CC4BCA}" srcOrd="0" destOrd="0" presId="urn:microsoft.com/office/officeart/2005/8/layout/vList2"/>
    <dgm:cxn modelId="{F5AB4476-FF6E-2740-A6EA-73CD509C8B64}" type="presOf" srcId="{7F12EA8E-DEB5-7140-A4A1-3C7D425AFCAF}" destId="{0303B975-C62D-0E4F-B81A-52990E189215}" srcOrd="0" destOrd="0" presId="urn:microsoft.com/office/officeart/2005/8/layout/vList2"/>
    <dgm:cxn modelId="{9607C5B1-38E1-B54A-913F-A1F479271994}" srcId="{350A67F4-81B7-6A40-BB5C-64D4984156EB}" destId="{7F12EA8E-DEB5-7140-A4A1-3C7D425AFCAF}" srcOrd="0" destOrd="0" parTransId="{CCAD7A13-EB11-C746-B74E-7D7E7E603651}" sibTransId="{6C8B0651-EAB8-ED4E-B1D3-70C28A3DC61D}"/>
    <dgm:cxn modelId="{0E0E2849-229F-1D44-A67E-B17E2B95C0E5}" type="presParOf" srcId="{309212F2-F6E7-FA42-BDF5-193655CC4BCA}" destId="{0303B975-C62D-0E4F-B81A-52990E189215}"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91D8E5-61FB-D549-81D3-36FDA1879D1A}"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US"/>
        </a:p>
      </dgm:t>
    </dgm:pt>
    <dgm:pt modelId="{36BB5BFB-DE0C-9241-BE98-C59DA394BA20}">
      <dgm:prSet/>
      <dgm:spPr/>
      <dgm:t>
        <a:bodyPr/>
        <a:lstStyle/>
        <a:p>
          <a:r>
            <a:rPr lang="en-US" b="1" dirty="0"/>
            <a:t>Preparedness Assessment</a:t>
          </a:r>
          <a:endParaRPr lang="en-US" dirty="0"/>
        </a:p>
      </dgm:t>
    </dgm:pt>
    <dgm:pt modelId="{85543A8C-9A65-084C-A5BD-C36834E00893}" type="parTrans" cxnId="{5C2B9709-C189-7E4B-B18A-406E2EC15C73}">
      <dgm:prSet/>
      <dgm:spPr/>
      <dgm:t>
        <a:bodyPr/>
        <a:lstStyle/>
        <a:p>
          <a:endParaRPr lang="en-US"/>
        </a:p>
      </dgm:t>
    </dgm:pt>
    <dgm:pt modelId="{EE77BDFE-9864-2C43-9579-D863AF1A85B1}" type="sibTrans" cxnId="{5C2B9709-C189-7E4B-B18A-406E2EC15C73}">
      <dgm:prSet/>
      <dgm:spPr/>
      <dgm:t>
        <a:bodyPr/>
        <a:lstStyle/>
        <a:p>
          <a:endParaRPr lang="en-US"/>
        </a:p>
      </dgm:t>
    </dgm:pt>
    <dgm:pt modelId="{63BA1DA0-1F68-C748-AE61-5E1DBC074DE3}" type="pres">
      <dgm:prSet presAssocID="{9791D8E5-61FB-D549-81D3-36FDA1879D1A}" presName="linear" presStyleCnt="0">
        <dgm:presLayoutVars>
          <dgm:animLvl val="lvl"/>
          <dgm:resizeHandles val="exact"/>
        </dgm:presLayoutVars>
      </dgm:prSet>
      <dgm:spPr/>
    </dgm:pt>
    <dgm:pt modelId="{87BC6211-039A-E14E-A4CC-61DB200C184F}" type="pres">
      <dgm:prSet presAssocID="{36BB5BFB-DE0C-9241-BE98-C59DA394BA20}" presName="parentText" presStyleLbl="node1" presStyleIdx="0" presStyleCnt="1">
        <dgm:presLayoutVars>
          <dgm:chMax val="0"/>
          <dgm:bulletEnabled val="1"/>
        </dgm:presLayoutVars>
      </dgm:prSet>
      <dgm:spPr/>
    </dgm:pt>
  </dgm:ptLst>
  <dgm:cxnLst>
    <dgm:cxn modelId="{5C2B9709-C189-7E4B-B18A-406E2EC15C73}" srcId="{9791D8E5-61FB-D549-81D3-36FDA1879D1A}" destId="{36BB5BFB-DE0C-9241-BE98-C59DA394BA20}" srcOrd="0" destOrd="0" parTransId="{85543A8C-9A65-084C-A5BD-C36834E00893}" sibTransId="{EE77BDFE-9864-2C43-9579-D863AF1A85B1}"/>
    <dgm:cxn modelId="{47429153-4A62-574F-924C-CD5137862B46}" type="presOf" srcId="{36BB5BFB-DE0C-9241-BE98-C59DA394BA20}" destId="{87BC6211-039A-E14E-A4CC-61DB200C184F}" srcOrd="0" destOrd="0" presId="urn:microsoft.com/office/officeart/2005/8/layout/vList2"/>
    <dgm:cxn modelId="{1FD849AC-FB7A-2C45-BF55-436F2EB3F53A}" type="presOf" srcId="{9791D8E5-61FB-D549-81D3-36FDA1879D1A}" destId="{63BA1DA0-1F68-C748-AE61-5E1DBC074DE3}" srcOrd="0" destOrd="0" presId="urn:microsoft.com/office/officeart/2005/8/layout/vList2"/>
    <dgm:cxn modelId="{62F3392A-CDDF-E742-AF07-2B9BCF595E1E}" type="presParOf" srcId="{63BA1DA0-1F68-C748-AE61-5E1DBC074DE3}" destId="{87BC6211-039A-E14E-A4CC-61DB200C184F}"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364BD2-1D25-4051-A0A0-48C79E279F78}"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CD9501E8-C5B3-40B1-B82E-96EA891289AC}">
      <dgm:prSet/>
      <dgm:spPr/>
      <dgm:t>
        <a:bodyPr/>
        <a:lstStyle/>
        <a:p>
          <a:r>
            <a:rPr lang="en-US"/>
            <a:t>Academic Data</a:t>
          </a:r>
        </a:p>
      </dgm:t>
    </dgm:pt>
    <dgm:pt modelId="{7CEBB4B2-11B5-4CE5-8C2A-6E27F41753C0}" type="parTrans" cxnId="{549C78F6-5AE1-46E5-A1AB-95FD995BD832}">
      <dgm:prSet/>
      <dgm:spPr/>
      <dgm:t>
        <a:bodyPr/>
        <a:lstStyle/>
        <a:p>
          <a:endParaRPr lang="en-US"/>
        </a:p>
      </dgm:t>
    </dgm:pt>
    <dgm:pt modelId="{9468995D-1361-4FE7-B78E-1701961D1B3A}" type="sibTrans" cxnId="{549C78F6-5AE1-46E5-A1AB-95FD995BD832}">
      <dgm:prSet/>
      <dgm:spPr/>
      <dgm:t>
        <a:bodyPr/>
        <a:lstStyle/>
        <a:p>
          <a:endParaRPr lang="en-US"/>
        </a:p>
      </dgm:t>
    </dgm:pt>
    <dgm:pt modelId="{BC152CF5-1FBB-49A4-9325-760CE05CA547}">
      <dgm:prSet custT="1"/>
      <dgm:spPr/>
      <dgm:t>
        <a:bodyPr/>
        <a:lstStyle/>
        <a:p>
          <a:r>
            <a:rPr lang="en-US" sz="1100" dirty="0">
              <a:latin typeface="Times New Roman" panose="02020603050405020304" pitchFamily="18" charset="0"/>
              <a:cs typeface="Times New Roman" panose="02020603050405020304" pitchFamily="18" charset="0"/>
            </a:rPr>
            <a:t>GPA</a:t>
          </a:r>
        </a:p>
      </dgm:t>
    </dgm:pt>
    <dgm:pt modelId="{235CC5CE-6F0D-4EE6-98EB-F34DCE471828}" type="parTrans" cxnId="{0A113BCC-8FBD-4C13-8239-CA8FBF77DFE1}">
      <dgm:prSet/>
      <dgm:spPr/>
      <dgm:t>
        <a:bodyPr/>
        <a:lstStyle/>
        <a:p>
          <a:endParaRPr lang="en-US"/>
        </a:p>
      </dgm:t>
    </dgm:pt>
    <dgm:pt modelId="{E82D8A42-64C0-4397-A098-226C73E236DF}" type="sibTrans" cxnId="{0A113BCC-8FBD-4C13-8239-CA8FBF77DFE1}">
      <dgm:prSet/>
      <dgm:spPr/>
      <dgm:t>
        <a:bodyPr/>
        <a:lstStyle/>
        <a:p>
          <a:endParaRPr lang="en-US"/>
        </a:p>
      </dgm:t>
    </dgm:pt>
    <dgm:pt modelId="{C11C773A-C9E7-4C1C-9D20-6CFA909FCB4A}">
      <dgm:prSet custT="1"/>
      <dgm:spPr/>
      <dgm:t>
        <a:bodyPr/>
        <a:lstStyle/>
        <a:p>
          <a:r>
            <a:rPr lang="en-US" sz="1100" dirty="0">
              <a:latin typeface="Times New Roman" panose="02020603050405020304" pitchFamily="18" charset="0"/>
              <a:cs typeface="Times New Roman" panose="02020603050405020304" pitchFamily="18" charset="0"/>
            </a:rPr>
            <a:t>SAT score</a:t>
          </a:r>
        </a:p>
      </dgm:t>
    </dgm:pt>
    <dgm:pt modelId="{294DF4D6-A894-47F0-9FFA-159DA38FABDE}" type="parTrans" cxnId="{509428DD-3D78-42F3-9930-B294469A95AD}">
      <dgm:prSet/>
      <dgm:spPr/>
      <dgm:t>
        <a:bodyPr/>
        <a:lstStyle/>
        <a:p>
          <a:endParaRPr lang="en-US"/>
        </a:p>
      </dgm:t>
    </dgm:pt>
    <dgm:pt modelId="{61E2DAEF-A18A-469D-9FAD-3DBF03808F5D}" type="sibTrans" cxnId="{509428DD-3D78-42F3-9930-B294469A95AD}">
      <dgm:prSet/>
      <dgm:spPr/>
      <dgm:t>
        <a:bodyPr/>
        <a:lstStyle/>
        <a:p>
          <a:endParaRPr lang="en-US"/>
        </a:p>
      </dgm:t>
    </dgm:pt>
    <dgm:pt modelId="{6477E18D-25F1-447A-9C12-1D8D3C11DF27}">
      <dgm:prSet custT="1"/>
      <dgm:spPr/>
      <dgm:t>
        <a:bodyPr/>
        <a:lstStyle/>
        <a:p>
          <a:r>
            <a:rPr lang="en-US" sz="1100" dirty="0">
              <a:latin typeface="Times New Roman" panose="02020603050405020304" pitchFamily="18" charset="0"/>
              <a:cs typeface="Times New Roman" panose="02020603050405020304" pitchFamily="18" charset="0"/>
            </a:rPr>
            <a:t>Total Credits</a:t>
          </a:r>
        </a:p>
      </dgm:t>
    </dgm:pt>
    <dgm:pt modelId="{46FF8EB1-E11B-487B-8EC0-78237DD3ABEB}" type="parTrans" cxnId="{138DB3C5-B59D-400D-8EDF-735C3964457B}">
      <dgm:prSet/>
      <dgm:spPr/>
      <dgm:t>
        <a:bodyPr/>
        <a:lstStyle/>
        <a:p>
          <a:endParaRPr lang="en-US"/>
        </a:p>
      </dgm:t>
    </dgm:pt>
    <dgm:pt modelId="{C8CA232C-01E7-4083-A304-D785BACCA500}" type="sibTrans" cxnId="{138DB3C5-B59D-400D-8EDF-735C3964457B}">
      <dgm:prSet/>
      <dgm:spPr/>
      <dgm:t>
        <a:bodyPr/>
        <a:lstStyle/>
        <a:p>
          <a:endParaRPr lang="en-US"/>
        </a:p>
      </dgm:t>
    </dgm:pt>
    <dgm:pt modelId="{70FDA8A5-CD70-4F36-8185-C310CED30ECD}">
      <dgm:prSet custT="1"/>
      <dgm:spPr/>
      <dgm:t>
        <a:bodyPr/>
        <a:lstStyle/>
        <a:p>
          <a:r>
            <a:rPr lang="en-US" sz="1100" dirty="0">
              <a:latin typeface="Times New Roman" panose="02020603050405020304" pitchFamily="18" charset="0"/>
              <a:cs typeface="Times New Roman" panose="02020603050405020304" pitchFamily="18" charset="0"/>
            </a:rPr>
            <a:t>Courses</a:t>
          </a:r>
        </a:p>
      </dgm:t>
    </dgm:pt>
    <dgm:pt modelId="{00213A64-9603-4D41-AF29-1BCFEBEBDF23}" type="parTrans" cxnId="{E198E21B-4129-4145-9F9B-86AA68731337}">
      <dgm:prSet/>
      <dgm:spPr/>
      <dgm:t>
        <a:bodyPr/>
        <a:lstStyle/>
        <a:p>
          <a:endParaRPr lang="en-US"/>
        </a:p>
      </dgm:t>
    </dgm:pt>
    <dgm:pt modelId="{79128836-A522-42C6-864D-A35126A19888}" type="sibTrans" cxnId="{E198E21B-4129-4145-9F9B-86AA68731337}">
      <dgm:prSet/>
      <dgm:spPr/>
      <dgm:t>
        <a:bodyPr/>
        <a:lstStyle/>
        <a:p>
          <a:endParaRPr lang="en-US"/>
        </a:p>
      </dgm:t>
    </dgm:pt>
    <dgm:pt modelId="{245EE5BF-69FA-4238-B4C0-4F6A9BC1A37B}">
      <dgm:prSet custT="1"/>
      <dgm:spPr/>
      <dgm:t>
        <a:bodyPr/>
        <a:lstStyle/>
        <a:p>
          <a:r>
            <a:rPr lang="en-US" sz="1100" dirty="0">
              <a:latin typeface="Times New Roman" panose="02020603050405020304" pitchFamily="18" charset="0"/>
              <a:cs typeface="Times New Roman" panose="02020603050405020304" pitchFamily="18" charset="0"/>
            </a:rPr>
            <a:t>Career Goal</a:t>
          </a:r>
        </a:p>
      </dgm:t>
    </dgm:pt>
    <dgm:pt modelId="{BCB2BB1B-06F2-4B09-ADE6-A7F7D43AACB6}" type="parTrans" cxnId="{A6166239-DA2A-4E99-8BF8-64FDCD437A2C}">
      <dgm:prSet/>
      <dgm:spPr/>
      <dgm:t>
        <a:bodyPr/>
        <a:lstStyle/>
        <a:p>
          <a:endParaRPr lang="en-US"/>
        </a:p>
      </dgm:t>
    </dgm:pt>
    <dgm:pt modelId="{14AB8B1B-9B43-4A87-9DBD-137727CAAF90}" type="sibTrans" cxnId="{A6166239-DA2A-4E99-8BF8-64FDCD437A2C}">
      <dgm:prSet/>
      <dgm:spPr/>
      <dgm:t>
        <a:bodyPr/>
        <a:lstStyle/>
        <a:p>
          <a:endParaRPr lang="en-US"/>
        </a:p>
      </dgm:t>
    </dgm:pt>
    <dgm:pt modelId="{24871520-4264-475F-A045-8BFBDDD6E1DA}">
      <dgm:prSet custT="1"/>
      <dgm:spPr/>
      <dgm:t>
        <a:bodyPr/>
        <a:lstStyle/>
        <a:p>
          <a:r>
            <a:rPr lang="en-US" sz="1100" dirty="0">
              <a:latin typeface="Times New Roman" panose="02020603050405020304" pitchFamily="18" charset="0"/>
              <a:cs typeface="Times New Roman" panose="02020603050405020304" pitchFamily="18" charset="0"/>
            </a:rPr>
            <a:t>Interest</a:t>
          </a:r>
        </a:p>
      </dgm:t>
    </dgm:pt>
    <dgm:pt modelId="{8801DA82-D59D-4A4F-97B4-2D76ED151C33}" type="parTrans" cxnId="{C6DCFEF2-9ABE-417A-85EA-88F24934173E}">
      <dgm:prSet/>
      <dgm:spPr/>
      <dgm:t>
        <a:bodyPr/>
        <a:lstStyle/>
        <a:p>
          <a:endParaRPr lang="en-US"/>
        </a:p>
      </dgm:t>
    </dgm:pt>
    <dgm:pt modelId="{973F2622-8F64-412A-876C-975C41E6A567}" type="sibTrans" cxnId="{C6DCFEF2-9ABE-417A-85EA-88F24934173E}">
      <dgm:prSet/>
      <dgm:spPr/>
      <dgm:t>
        <a:bodyPr/>
        <a:lstStyle/>
        <a:p>
          <a:endParaRPr lang="en-US"/>
        </a:p>
      </dgm:t>
    </dgm:pt>
    <dgm:pt modelId="{D5E23438-1329-452A-8398-53988C07F80C}">
      <dgm:prSet custT="1"/>
      <dgm:spPr/>
      <dgm:t>
        <a:bodyPr/>
        <a:lstStyle/>
        <a:p>
          <a:r>
            <a:rPr lang="en-US" sz="1100" dirty="0">
              <a:latin typeface="Times New Roman" panose="02020603050405020304" pitchFamily="18" charset="0"/>
              <a:cs typeface="Times New Roman" panose="02020603050405020304" pitchFamily="18" charset="0"/>
            </a:rPr>
            <a:t>Experience</a:t>
          </a:r>
        </a:p>
      </dgm:t>
    </dgm:pt>
    <dgm:pt modelId="{67AFCE16-DF6C-4E9B-983B-4CC852E20D56}" type="parTrans" cxnId="{8A1A634C-6934-496D-9946-DF23363A3515}">
      <dgm:prSet/>
      <dgm:spPr/>
      <dgm:t>
        <a:bodyPr/>
        <a:lstStyle/>
        <a:p>
          <a:endParaRPr lang="en-US"/>
        </a:p>
      </dgm:t>
    </dgm:pt>
    <dgm:pt modelId="{E88FEEF8-3FCA-402C-8266-DE0DF4A78966}" type="sibTrans" cxnId="{8A1A634C-6934-496D-9946-DF23363A3515}">
      <dgm:prSet/>
      <dgm:spPr/>
      <dgm:t>
        <a:bodyPr/>
        <a:lstStyle/>
        <a:p>
          <a:endParaRPr lang="en-US"/>
        </a:p>
      </dgm:t>
    </dgm:pt>
    <dgm:pt modelId="{5E1E5ACA-3772-4AB8-ACEF-4249E9E8FF7F}">
      <dgm:prSet custT="1"/>
      <dgm:spPr/>
      <dgm:t>
        <a:bodyPr/>
        <a:lstStyle/>
        <a:p>
          <a:r>
            <a:rPr lang="en-US" sz="1100" dirty="0">
              <a:latin typeface="Times New Roman" panose="02020603050405020304" pitchFamily="18" charset="0"/>
              <a:cs typeface="Times New Roman" panose="02020603050405020304" pitchFamily="18" charset="0"/>
            </a:rPr>
            <a:t>Start Date</a:t>
          </a:r>
        </a:p>
      </dgm:t>
    </dgm:pt>
    <dgm:pt modelId="{0C656E02-FE77-4DBE-982B-63D1BF821045}" type="parTrans" cxnId="{65E79BF8-5FA9-4FB4-A076-FF7B2C732856}">
      <dgm:prSet/>
      <dgm:spPr/>
      <dgm:t>
        <a:bodyPr/>
        <a:lstStyle/>
        <a:p>
          <a:endParaRPr lang="en-US"/>
        </a:p>
      </dgm:t>
    </dgm:pt>
    <dgm:pt modelId="{E7E5A0E8-DB7C-41BF-ABBD-6F6944A6AF58}" type="sibTrans" cxnId="{65E79BF8-5FA9-4FB4-A076-FF7B2C732856}">
      <dgm:prSet/>
      <dgm:spPr/>
      <dgm:t>
        <a:bodyPr/>
        <a:lstStyle/>
        <a:p>
          <a:endParaRPr lang="en-US"/>
        </a:p>
      </dgm:t>
    </dgm:pt>
    <dgm:pt modelId="{22244B79-E640-4DF3-8800-3E714AEA71AA}">
      <dgm:prSet/>
      <dgm:spPr/>
      <dgm:t>
        <a:bodyPr/>
        <a:lstStyle/>
        <a:p>
          <a:r>
            <a:rPr lang="en-US"/>
            <a:t>Demographic Data</a:t>
          </a:r>
        </a:p>
      </dgm:t>
    </dgm:pt>
    <dgm:pt modelId="{8E6A918B-1C8A-4F75-9D7F-E918393D4085}" type="parTrans" cxnId="{2E64E210-3B35-47A8-AA64-678A38F23EB1}">
      <dgm:prSet/>
      <dgm:spPr/>
      <dgm:t>
        <a:bodyPr/>
        <a:lstStyle/>
        <a:p>
          <a:endParaRPr lang="en-US"/>
        </a:p>
      </dgm:t>
    </dgm:pt>
    <dgm:pt modelId="{7CFC7DBE-1004-455C-A912-AE9C4388430E}" type="sibTrans" cxnId="{2E64E210-3B35-47A8-AA64-678A38F23EB1}">
      <dgm:prSet/>
      <dgm:spPr/>
      <dgm:t>
        <a:bodyPr/>
        <a:lstStyle/>
        <a:p>
          <a:endParaRPr lang="en-US"/>
        </a:p>
      </dgm:t>
    </dgm:pt>
    <dgm:pt modelId="{E9438BA8-B722-4558-91EC-55AF38F2D846}">
      <dgm:prSet/>
      <dgm:spPr/>
      <dgm:t>
        <a:bodyPr/>
        <a:lstStyle/>
        <a:p>
          <a:r>
            <a:rPr lang="en-US" dirty="0">
              <a:latin typeface="Times New Roman" panose="02020603050405020304" pitchFamily="18" charset="0"/>
              <a:cs typeface="Times New Roman" panose="02020603050405020304" pitchFamily="18" charset="0"/>
            </a:rPr>
            <a:t>Distance</a:t>
          </a:r>
        </a:p>
      </dgm:t>
    </dgm:pt>
    <dgm:pt modelId="{547A1178-87E6-4E02-912C-EBA656DCD8F8}" type="parTrans" cxnId="{EFB6DC2D-246F-49F3-86F7-6BE1984BACA6}">
      <dgm:prSet/>
      <dgm:spPr/>
      <dgm:t>
        <a:bodyPr/>
        <a:lstStyle/>
        <a:p>
          <a:endParaRPr lang="en-US"/>
        </a:p>
      </dgm:t>
    </dgm:pt>
    <dgm:pt modelId="{C0D9515D-5E7A-41A8-A9D5-699E77662D3F}" type="sibTrans" cxnId="{EFB6DC2D-246F-49F3-86F7-6BE1984BACA6}">
      <dgm:prSet/>
      <dgm:spPr/>
      <dgm:t>
        <a:bodyPr/>
        <a:lstStyle/>
        <a:p>
          <a:endParaRPr lang="en-US"/>
        </a:p>
      </dgm:t>
    </dgm:pt>
    <dgm:pt modelId="{AC618592-CDD3-46C8-ACEE-71FA6F5809D5}">
      <dgm:prSet/>
      <dgm:spPr/>
      <dgm:t>
        <a:bodyPr/>
        <a:lstStyle/>
        <a:p>
          <a:r>
            <a:rPr lang="en-US"/>
            <a:t>Personal Data	</a:t>
          </a:r>
        </a:p>
      </dgm:t>
    </dgm:pt>
    <dgm:pt modelId="{18C1151B-F81E-42A9-A623-3E0390143808}" type="parTrans" cxnId="{29A83F56-EF03-4D39-9B62-164213C01E1F}">
      <dgm:prSet/>
      <dgm:spPr/>
      <dgm:t>
        <a:bodyPr/>
        <a:lstStyle/>
        <a:p>
          <a:endParaRPr lang="en-US"/>
        </a:p>
      </dgm:t>
    </dgm:pt>
    <dgm:pt modelId="{722ACFA4-BA20-40D0-9506-E7CB68FBD8BE}" type="sibTrans" cxnId="{29A83F56-EF03-4D39-9B62-164213C01E1F}">
      <dgm:prSet/>
      <dgm:spPr/>
      <dgm:t>
        <a:bodyPr/>
        <a:lstStyle/>
        <a:p>
          <a:endParaRPr lang="en-US"/>
        </a:p>
      </dgm:t>
    </dgm:pt>
    <dgm:pt modelId="{6A5F7FCC-9FB3-4DE5-A5A3-FF1D08F13FBC}">
      <dgm:prSet/>
      <dgm:spPr/>
      <dgm:t>
        <a:bodyPr/>
        <a:lstStyle/>
        <a:p>
          <a:r>
            <a:rPr lang="en-US" dirty="0">
              <a:latin typeface="Times New Roman" panose="02020603050405020304" pitchFamily="18" charset="0"/>
              <a:cs typeface="Times New Roman" panose="02020603050405020304" pitchFamily="18" charset="0"/>
            </a:rPr>
            <a:t>Family income</a:t>
          </a:r>
        </a:p>
      </dgm:t>
    </dgm:pt>
    <dgm:pt modelId="{6CD632DB-D211-420C-BCA5-CF291F8E29CE}" type="parTrans" cxnId="{C72CB2D8-5E31-43A1-A9BC-66F032439359}">
      <dgm:prSet/>
      <dgm:spPr/>
      <dgm:t>
        <a:bodyPr/>
        <a:lstStyle/>
        <a:p>
          <a:endParaRPr lang="en-US"/>
        </a:p>
      </dgm:t>
    </dgm:pt>
    <dgm:pt modelId="{1C089A66-A761-4D75-B863-7658D6267688}" type="sibTrans" cxnId="{C72CB2D8-5E31-43A1-A9BC-66F032439359}">
      <dgm:prSet/>
      <dgm:spPr/>
      <dgm:t>
        <a:bodyPr/>
        <a:lstStyle/>
        <a:p>
          <a:endParaRPr lang="en-US"/>
        </a:p>
      </dgm:t>
    </dgm:pt>
    <dgm:pt modelId="{BE15FF52-18E3-40FA-A869-A1631A4B550F}">
      <dgm:prSet/>
      <dgm:spPr/>
      <dgm:t>
        <a:bodyPr/>
        <a:lstStyle/>
        <a:p>
          <a:r>
            <a:rPr lang="en-US" dirty="0">
              <a:latin typeface="Times New Roman" panose="02020603050405020304" pitchFamily="18" charset="0"/>
              <a:cs typeface="Times New Roman" panose="02020603050405020304" pitchFamily="18" charset="0"/>
            </a:rPr>
            <a:t>Family Support</a:t>
          </a:r>
        </a:p>
      </dgm:t>
    </dgm:pt>
    <dgm:pt modelId="{4877A4AA-A6E4-4710-82DC-3A778FB7141B}" type="parTrans" cxnId="{D3D0C522-8466-477C-B680-6657FF3699B5}">
      <dgm:prSet/>
      <dgm:spPr/>
      <dgm:t>
        <a:bodyPr/>
        <a:lstStyle/>
        <a:p>
          <a:endParaRPr lang="en-US"/>
        </a:p>
      </dgm:t>
    </dgm:pt>
    <dgm:pt modelId="{C882BCC4-6F59-4A20-8E94-9107931E5342}" type="sibTrans" cxnId="{D3D0C522-8466-477C-B680-6657FF3699B5}">
      <dgm:prSet/>
      <dgm:spPr/>
      <dgm:t>
        <a:bodyPr/>
        <a:lstStyle/>
        <a:p>
          <a:endParaRPr lang="en-US"/>
        </a:p>
      </dgm:t>
    </dgm:pt>
    <dgm:pt modelId="{7530F58D-249A-480B-B126-42FF547132AB}">
      <dgm:prSet/>
      <dgm:spPr/>
      <dgm:t>
        <a:bodyPr/>
        <a:lstStyle/>
        <a:p>
          <a:r>
            <a:rPr lang="en-US" dirty="0">
              <a:latin typeface="Times New Roman" panose="02020603050405020304" pitchFamily="18" charset="0"/>
              <a:cs typeface="Times New Roman" panose="02020603050405020304" pitchFamily="18" charset="0"/>
            </a:rPr>
            <a:t>Scholarships</a:t>
          </a:r>
        </a:p>
      </dgm:t>
    </dgm:pt>
    <dgm:pt modelId="{7819DB11-DC8B-4917-B9A6-47F26BFC4D00}" type="parTrans" cxnId="{BB8F7421-5448-400A-90F0-0248484959FD}">
      <dgm:prSet/>
      <dgm:spPr/>
      <dgm:t>
        <a:bodyPr/>
        <a:lstStyle/>
        <a:p>
          <a:endParaRPr lang="en-US"/>
        </a:p>
      </dgm:t>
    </dgm:pt>
    <dgm:pt modelId="{57DEA5A6-999B-4D3E-BDA3-3727F57AD6D6}" type="sibTrans" cxnId="{BB8F7421-5448-400A-90F0-0248484959FD}">
      <dgm:prSet/>
      <dgm:spPr/>
      <dgm:t>
        <a:bodyPr/>
        <a:lstStyle/>
        <a:p>
          <a:endParaRPr lang="en-US"/>
        </a:p>
      </dgm:t>
    </dgm:pt>
    <dgm:pt modelId="{A47B77C4-7502-4049-A237-B5F80234E130}">
      <dgm:prSet/>
      <dgm:spPr/>
      <dgm:t>
        <a:bodyPr/>
        <a:lstStyle/>
        <a:p>
          <a:r>
            <a:rPr lang="en-US" dirty="0">
              <a:latin typeface="Times New Roman" panose="02020603050405020304" pitchFamily="18" charset="0"/>
              <a:cs typeface="Times New Roman" panose="02020603050405020304" pitchFamily="18" charset="0"/>
            </a:rPr>
            <a:t>Personality Score</a:t>
          </a:r>
        </a:p>
      </dgm:t>
    </dgm:pt>
    <dgm:pt modelId="{D1B9DC36-DEFA-47BD-900F-93427161F22C}" type="parTrans" cxnId="{5E1CDEE6-BD28-4186-A6B7-1CF5872E6E43}">
      <dgm:prSet/>
      <dgm:spPr/>
      <dgm:t>
        <a:bodyPr/>
        <a:lstStyle/>
        <a:p>
          <a:endParaRPr lang="en-US"/>
        </a:p>
      </dgm:t>
    </dgm:pt>
    <dgm:pt modelId="{BBE0C1CB-A70E-4482-8E80-05A0AC092126}" type="sibTrans" cxnId="{5E1CDEE6-BD28-4186-A6B7-1CF5872E6E43}">
      <dgm:prSet/>
      <dgm:spPr/>
      <dgm:t>
        <a:bodyPr/>
        <a:lstStyle/>
        <a:p>
          <a:endParaRPr lang="en-US"/>
        </a:p>
      </dgm:t>
    </dgm:pt>
    <dgm:pt modelId="{AF7F31A8-DF35-8F46-B1D4-0275B71A7EFB}" type="pres">
      <dgm:prSet presAssocID="{D7364BD2-1D25-4051-A0A0-48C79E279F78}" presName="Name0" presStyleCnt="0">
        <dgm:presLayoutVars>
          <dgm:dir/>
          <dgm:animLvl val="lvl"/>
          <dgm:resizeHandles val="exact"/>
        </dgm:presLayoutVars>
      </dgm:prSet>
      <dgm:spPr/>
    </dgm:pt>
    <dgm:pt modelId="{0382C018-FC86-C44C-916E-A671B161AAC2}" type="pres">
      <dgm:prSet presAssocID="{CD9501E8-C5B3-40B1-B82E-96EA891289AC}" presName="composite" presStyleCnt="0"/>
      <dgm:spPr/>
    </dgm:pt>
    <dgm:pt modelId="{0DB5C677-6DE3-BD4B-A975-8318A259F657}" type="pres">
      <dgm:prSet presAssocID="{CD9501E8-C5B3-40B1-B82E-96EA891289AC}" presName="parTx" presStyleLbl="alignNode1" presStyleIdx="0" presStyleCnt="3">
        <dgm:presLayoutVars>
          <dgm:chMax val="0"/>
          <dgm:chPref val="0"/>
          <dgm:bulletEnabled val="1"/>
        </dgm:presLayoutVars>
      </dgm:prSet>
      <dgm:spPr/>
    </dgm:pt>
    <dgm:pt modelId="{A2F740D6-3D36-894E-A114-8A4F3DECC3D2}" type="pres">
      <dgm:prSet presAssocID="{CD9501E8-C5B3-40B1-B82E-96EA891289AC}" presName="desTx" presStyleLbl="alignAccFollowNode1" presStyleIdx="0" presStyleCnt="3">
        <dgm:presLayoutVars>
          <dgm:bulletEnabled val="1"/>
        </dgm:presLayoutVars>
      </dgm:prSet>
      <dgm:spPr/>
    </dgm:pt>
    <dgm:pt modelId="{8F288119-CE86-2248-8F3C-A022E9DF3189}" type="pres">
      <dgm:prSet presAssocID="{9468995D-1361-4FE7-B78E-1701961D1B3A}" presName="space" presStyleCnt="0"/>
      <dgm:spPr/>
    </dgm:pt>
    <dgm:pt modelId="{ACD93A23-A65C-C44A-A3ED-0FDA0FFD08A0}" type="pres">
      <dgm:prSet presAssocID="{22244B79-E640-4DF3-8800-3E714AEA71AA}" presName="composite" presStyleCnt="0"/>
      <dgm:spPr/>
    </dgm:pt>
    <dgm:pt modelId="{CF6ED027-F7C8-4D43-99E1-878F4E98F951}" type="pres">
      <dgm:prSet presAssocID="{22244B79-E640-4DF3-8800-3E714AEA71AA}" presName="parTx" presStyleLbl="alignNode1" presStyleIdx="1" presStyleCnt="3">
        <dgm:presLayoutVars>
          <dgm:chMax val="0"/>
          <dgm:chPref val="0"/>
          <dgm:bulletEnabled val="1"/>
        </dgm:presLayoutVars>
      </dgm:prSet>
      <dgm:spPr/>
    </dgm:pt>
    <dgm:pt modelId="{29701F44-EDF1-E144-82DC-C53F9FE039E6}" type="pres">
      <dgm:prSet presAssocID="{22244B79-E640-4DF3-8800-3E714AEA71AA}" presName="desTx" presStyleLbl="alignAccFollowNode1" presStyleIdx="1" presStyleCnt="3">
        <dgm:presLayoutVars>
          <dgm:bulletEnabled val="1"/>
        </dgm:presLayoutVars>
      </dgm:prSet>
      <dgm:spPr/>
    </dgm:pt>
    <dgm:pt modelId="{42D314A4-7D37-A94C-8071-F134C80C8BDD}" type="pres">
      <dgm:prSet presAssocID="{7CFC7DBE-1004-455C-A912-AE9C4388430E}" presName="space" presStyleCnt="0"/>
      <dgm:spPr/>
    </dgm:pt>
    <dgm:pt modelId="{A5540CAA-692C-4D46-82AC-8F95B886149A}" type="pres">
      <dgm:prSet presAssocID="{AC618592-CDD3-46C8-ACEE-71FA6F5809D5}" presName="composite" presStyleCnt="0"/>
      <dgm:spPr/>
    </dgm:pt>
    <dgm:pt modelId="{A6CFCA5D-90FC-9B44-BCB9-BFF9AA57AF9B}" type="pres">
      <dgm:prSet presAssocID="{AC618592-CDD3-46C8-ACEE-71FA6F5809D5}" presName="parTx" presStyleLbl="alignNode1" presStyleIdx="2" presStyleCnt="3">
        <dgm:presLayoutVars>
          <dgm:chMax val="0"/>
          <dgm:chPref val="0"/>
          <dgm:bulletEnabled val="1"/>
        </dgm:presLayoutVars>
      </dgm:prSet>
      <dgm:spPr/>
    </dgm:pt>
    <dgm:pt modelId="{ECA3DB25-1197-0746-ABF1-A28D9BBF3A11}" type="pres">
      <dgm:prSet presAssocID="{AC618592-CDD3-46C8-ACEE-71FA6F5809D5}" presName="desTx" presStyleLbl="alignAccFollowNode1" presStyleIdx="2" presStyleCnt="3">
        <dgm:presLayoutVars>
          <dgm:bulletEnabled val="1"/>
        </dgm:presLayoutVars>
      </dgm:prSet>
      <dgm:spPr/>
    </dgm:pt>
  </dgm:ptLst>
  <dgm:cxnLst>
    <dgm:cxn modelId="{DC5C8809-038D-1E47-A711-67198CB15F79}" type="presOf" srcId="{22244B79-E640-4DF3-8800-3E714AEA71AA}" destId="{CF6ED027-F7C8-4D43-99E1-878F4E98F951}" srcOrd="0" destOrd="0" presId="urn:microsoft.com/office/officeart/2005/8/layout/hList1"/>
    <dgm:cxn modelId="{52560C10-1BA5-5C44-AFAA-A3650E5B4A54}" type="presOf" srcId="{5E1E5ACA-3772-4AB8-ACEF-4249E9E8FF7F}" destId="{A2F740D6-3D36-894E-A114-8A4F3DECC3D2}" srcOrd="0" destOrd="7" presId="urn:microsoft.com/office/officeart/2005/8/layout/hList1"/>
    <dgm:cxn modelId="{2E64E210-3B35-47A8-AA64-678A38F23EB1}" srcId="{D7364BD2-1D25-4051-A0A0-48C79E279F78}" destId="{22244B79-E640-4DF3-8800-3E714AEA71AA}" srcOrd="1" destOrd="0" parTransId="{8E6A918B-1C8A-4F75-9D7F-E918393D4085}" sibTransId="{7CFC7DBE-1004-455C-A912-AE9C4388430E}"/>
    <dgm:cxn modelId="{E198E21B-4129-4145-9F9B-86AA68731337}" srcId="{CD9501E8-C5B3-40B1-B82E-96EA891289AC}" destId="{70FDA8A5-CD70-4F36-8185-C310CED30ECD}" srcOrd="3" destOrd="0" parTransId="{00213A64-9603-4D41-AF29-1BCFEBEBDF23}" sibTransId="{79128836-A522-42C6-864D-A35126A19888}"/>
    <dgm:cxn modelId="{BB8F7421-5448-400A-90F0-0248484959FD}" srcId="{AC618592-CDD3-46C8-ACEE-71FA6F5809D5}" destId="{7530F58D-249A-480B-B126-42FF547132AB}" srcOrd="2" destOrd="0" parTransId="{7819DB11-DC8B-4917-B9A6-47F26BFC4D00}" sibTransId="{57DEA5A6-999B-4D3E-BDA3-3727F57AD6D6}"/>
    <dgm:cxn modelId="{D3D0C522-8466-477C-B680-6657FF3699B5}" srcId="{AC618592-CDD3-46C8-ACEE-71FA6F5809D5}" destId="{BE15FF52-18E3-40FA-A869-A1631A4B550F}" srcOrd="1" destOrd="0" parTransId="{4877A4AA-A6E4-4710-82DC-3A778FB7141B}" sibTransId="{C882BCC4-6F59-4A20-8E94-9107931E5342}"/>
    <dgm:cxn modelId="{5D4BC02A-9AA0-9A40-9C98-F5DD70B7ADB8}" type="presOf" srcId="{D7364BD2-1D25-4051-A0A0-48C79E279F78}" destId="{AF7F31A8-DF35-8F46-B1D4-0275B71A7EFB}" srcOrd="0" destOrd="0" presId="urn:microsoft.com/office/officeart/2005/8/layout/hList1"/>
    <dgm:cxn modelId="{EFB6DC2D-246F-49F3-86F7-6BE1984BACA6}" srcId="{22244B79-E640-4DF3-8800-3E714AEA71AA}" destId="{E9438BA8-B722-4558-91EC-55AF38F2D846}" srcOrd="0" destOrd="0" parTransId="{547A1178-87E6-4E02-912C-EBA656DCD8F8}" sibTransId="{C0D9515D-5E7A-41A8-A9D5-699E77662D3F}"/>
    <dgm:cxn modelId="{A6166239-DA2A-4E99-8BF8-64FDCD437A2C}" srcId="{CD9501E8-C5B3-40B1-B82E-96EA891289AC}" destId="{245EE5BF-69FA-4238-B4C0-4F6A9BC1A37B}" srcOrd="4" destOrd="0" parTransId="{BCB2BB1B-06F2-4B09-ADE6-A7F7D43AACB6}" sibTransId="{14AB8B1B-9B43-4A87-9DBD-137727CAAF90}"/>
    <dgm:cxn modelId="{8A1A634C-6934-496D-9946-DF23363A3515}" srcId="{CD9501E8-C5B3-40B1-B82E-96EA891289AC}" destId="{D5E23438-1329-452A-8398-53988C07F80C}" srcOrd="6" destOrd="0" parTransId="{67AFCE16-DF6C-4E9B-983B-4CC852E20D56}" sibTransId="{E88FEEF8-3FCA-402C-8266-DE0DF4A78966}"/>
    <dgm:cxn modelId="{29A83F56-EF03-4D39-9B62-164213C01E1F}" srcId="{D7364BD2-1D25-4051-A0A0-48C79E279F78}" destId="{AC618592-CDD3-46C8-ACEE-71FA6F5809D5}" srcOrd="2" destOrd="0" parTransId="{18C1151B-F81E-42A9-A623-3E0390143808}" sibTransId="{722ACFA4-BA20-40D0-9506-E7CB68FBD8BE}"/>
    <dgm:cxn modelId="{CDBCB667-1E55-8944-9D69-2DFA7DC9ED80}" type="presOf" srcId="{7530F58D-249A-480B-B126-42FF547132AB}" destId="{ECA3DB25-1197-0746-ABF1-A28D9BBF3A11}" srcOrd="0" destOrd="2" presId="urn:microsoft.com/office/officeart/2005/8/layout/hList1"/>
    <dgm:cxn modelId="{7005BE67-92CC-D548-9177-F7085DEF07DF}" type="presOf" srcId="{6A5F7FCC-9FB3-4DE5-A5A3-FF1D08F13FBC}" destId="{ECA3DB25-1197-0746-ABF1-A28D9BBF3A11}" srcOrd="0" destOrd="0" presId="urn:microsoft.com/office/officeart/2005/8/layout/hList1"/>
    <dgm:cxn modelId="{0FFF6C6A-AE8F-054F-B652-7C2ED8A6240A}" type="presOf" srcId="{D5E23438-1329-452A-8398-53988C07F80C}" destId="{A2F740D6-3D36-894E-A114-8A4F3DECC3D2}" srcOrd="0" destOrd="6" presId="urn:microsoft.com/office/officeart/2005/8/layout/hList1"/>
    <dgm:cxn modelId="{9BEE1D75-8303-6846-9D00-F3F135D8C438}" type="presOf" srcId="{24871520-4264-475F-A045-8BFBDDD6E1DA}" destId="{A2F740D6-3D36-894E-A114-8A4F3DECC3D2}" srcOrd="0" destOrd="5" presId="urn:microsoft.com/office/officeart/2005/8/layout/hList1"/>
    <dgm:cxn modelId="{C930A87B-6770-5348-AFEE-8522F6E4B75E}" type="presOf" srcId="{C11C773A-C9E7-4C1C-9D20-6CFA909FCB4A}" destId="{A2F740D6-3D36-894E-A114-8A4F3DECC3D2}" srcOrd="0" destOrd="1" presId="urn:microsoft.com/office/officeart/2005/8/layout/hList1"/>
    <dgm:cxn modelId="{DDDACE7F-8CB2-8848-9C72-E62FED2F93F3}" type="presOf" srcId="{A47B77C4-7502-4049-A237-B5F80234E130}" destId="{ECA3DB25-1197-0746-ABF1-A28D9BBF3A11}" srcOrd="0" destOrd="3" presId="urn:microsoft.com/office/officeart/2005/8/layout/hList1"/>
    <dgm:cxn modelId="{50B1098B-1DEA-624D-A46A-4A8F49724AA9}" type="presOf" srcId="{E9438BA8-B722-4558-91EC-55AF38F2D846}" destId="{29701F44-EDF1-E144-82DC-C53F9FE039E6}" srcOrd="0" destOrd="0" presId="urn:microsoft.com/office/officeart/2005/8/layout/hList1"/>
    <dgm:cxn modelId="{2A0BEB98-FE67-0F4F-9D60-BCC7ED939BE4}" type="presOf" srcId="{245EE5BF-69FA-4238-B4C0-4F6A9BC1A37B}" destId="{A2F740D6-3D36-894E-A114-8A4F3DECC3D2}" srcOrd="0" destOrd="4" presId="urn:microsoft.com/office/officeart/2005/8/layout/hList1"/>
    <dgm:cxn modelId="{AA43EEBF-3805-214D-86D9-AEC32301EF1E}" type="presOf" srcId="{BE15FF52-18E3-40FA-A869-A1631A4B550F}" destId="{ECA3DB25-1197-0746-ABF1-A28D9BBF3A11}" srcOrd="0" destOrd="1" presId="urn:microsoft.com/office/officeart/2005/8/layout/hList1"/>
    <dgm:cxn modelId="{138DB3C5-B59D-400D-8EDF-735C3964457B}" srcId="{CD9501E8-C5B3-40B1-B82E-96EA891289AC}" destId="{6477E18D-25F1-447A-9C12-1D8D3C11DF27}" srcOrd="2" destOrd="0" parTransId="{46FF8EB1-E11B-487B-8EC0-78237DD3ABEB}" sibTransId="{C8CA232C-01E7-4083-A304-D785BACCA500}"/>
    <dgm:cxn modelId="{0A113BCC-8FBD-4C13-8239-CA8FBF77DFE1}" srcId="{CD9501E8-C5B3-40B1-B82E-96EA891289AC}" destId="{BC152CF5-1FBB-49A4-9325-760CE05CA547}" srcOrd="0" destOrd="0" parTransId="{235CC5CE-6F0D-4EE6-98EB-F34DCE471828}" sibTransId="{E82D8A42-64C0-4397-A098-226C73E236DF}"/>
    <dgm:cxn modelId="{61E305D4-1AAE-5E40-B9EF-E24B6F98AA9A}" type="presOf" srcId="{70FDA8A5-CD70-4F36-8185-C310CED30ECD}" destId="{A2F740D6-3D36-894E-A114-8A4F3DECC3D2}" srcOrd="0" destOrd="3" presId="urn:microsoft.com/office/officeart/2005/8/layout/hList1"/>
    <dgm:cxn modelId="{164568D8-337F-6647-8D02-2E0C7C124C6A}" type="presOf" srcId="{CD9501E8-C5B3-40B1-B82E-96EA891289AC}" destId="{0DB5C677-6DE3-BD4B-A975-8318A259F657}" srcOrd="0" destOrd="0" presId="urn:microsoft.com/office/officeart/2005/8/layout/hList1"/>
    <dgm:cxn modelId="{C72CB2D8-5E31-43A1-A9BC-66F032439359}" srcId="{AC618592-CDD3-46C8-ACEE-71FA6F5809D5}" destId="{6A5F7FCC-9FB3-4DE5-A5A3-FF1D08F13FBC}" srcOrd="0" destOrd="0" parTransId="{6CD632DB-D211-420C-BCA5-CF291F8E29CE}" sibTransId="{1C089A66-A761-4D75-B863-7658D6267688}"/>
    <dgm:cxn modelId="{509428DD-3D78-42F3-9930-B294469A95AD}" srcId="{CD9501E8-C5B3-40B1-B82E-96EA891289AC}" destId="{C11C773A-C9E7-4C1C-9D20-6CFA909FCB4A}" srcOrd="1" destOrd="0" parTransId="{294DF4D6-A894-47F0-9FFA-159DA38FABDE}" sibTransId="{61E2DAEF-A18A-469D-9FAD-3DBF03808F5D}"/>
    <dgm:cxn modelId="{4164B2E3-D057-5C44-A9EB-33AFE35D522D}" type="presOf" srcId="{BC152CF5-1FBB-49A4-9325-760CE05CA547}" destId="{A2F740D6-3D36-894E-A114-8A4F3DECC3D2}" srcOrd="0" destOrd="0" presId="urn:microsoft.com/office/officeart/2005/8/layout/hList1"/>
    <dgm:cxn modelId="{9686A4E4-2B10-5740-A65A-85879DE24BC4}" type="presOf" srcId="{AC618592-CDD3-46C8-ACEE-71FA6F5809D5}" destId="{A6CFCA5D-90FC-9B44-BCB9-BFF9AA57AF9B}" srcOrd="0" destOrd="0" presId="urn:microsoft.com/office/officeart/2005/8/layout/hList1"/>
    <dgm:cxn modelId="{5E1CDEE6-BD28-4186-A6B7-1CF5872E6E43}" srcId="{AC618592-CDD3-46C8-ACEE-71FA6F5809D5}" destId="{A47B77C4-7502-4049-A237-B5F80234E130}" srcOrd="3" destOrd="0" parTransId="{D1B9DC36-DEFA-47BD-900F-93427161F22C}" sibTransId="{BBE0C1CB-A70E-4482-8E80-05A0AC092126}"/>
    <dgm:cxn modelId="{C6DCFEF2-9ABE-417A-85EA-88F24934173E}" srcId="{CD9501E8-C5B3-40B1-B82E-96EA891289AC}" destId="{24871520-4264-475F-A045-8BFBDDD6E1DA}" srcOrd="5" destOrd="0" parTransId="{8801DA82-D59D-4A4F-97B4-2D76ED151C33}" sibTransId="{973F2622-8F64-412A-876C-975C41E6A567}"/>
    <dgm:cxn modelId="{549C78F6-5AE1-46E5-A1AB-95FD995BD832}" srcId="{D7364BD2-1D25-4051-A0A0-48C79E279F78}" destId="{CD9501E8-C5B3-40B1-B82E-96EA891289AC}" srcOrd="0" destOrd="0" parTransId="{7CEBB4B2-11B5-4CE5-8C2A-6E27F41753C0}" sibTransId="{9468995D-1361-4FE7-B78E-1701961D1B3A}"/>
    <dgm:cxn modelId="{65E79BF8-5FA9-4FB4-A076-FF7B2C732856}" srcId="{CD9501E8-C5B3-40B1-B82E-96EA891289AC}" destId="{5E1E5ACA-3772-4AB8-ACEF-4249E9E8FF7F}" srcOrd="7" destOrd="0" parTransId="{0C656E02-FE77-4DBE-982B-63D1BF821045}" sibTransId="{E7E5A0E8-DB7C-41BF-ABBD-6F6944A6AF58}"/>
    <dgm:cxn modelId="{EA75D8FF-AE2C-824F-A233-01884663C289}" type="presOf" srcId="{6477E18D-25F1-447A-9C12-1D8D3C11DF27}" destId="{A2F740D6-3D36-894E-A114-8A4F3DECC3D2}" srcOrd="0" destOrd="2" presId="urn:microsoft.com/office/officeart/2005/8/layout/hList1"/>
    <dgm:cxn modelId="{68ECD443-EF4E-5F4D-AFEF-3EBABB7A5C8E}" type="presParOf" srcId="{AF7F31A8-DF35-8F46-B1D4-0275B71A7EFB}" destId="{0382C018-FC86-C44C-916E-A671B161AAC2}" srcOrd="0" destOrd="0" presId="urn:microsoft.com/office/officeart/2005/8/layout/hList1"/>
    <dgm:cxn modelId="{70EFD6A6-A475-7043-8EFC-1276299580C6}" type="presParOf" srcId="{0382C018-FC86-C44C-916E-A671B161AAC2}" destId="{0DB5C677-6DE3-BD4B-A975-8318A259F657}" srcOrd="0" destOrd="0" presId="urn:microsoft.com/office/officeart/2005/8/layout/hList1"/>
    <dgm:cxn modelId="{8D2F6239-4625-814C-A24E-D0B016A886FC}" type="presParOf" srcId="{0382C018-FC86-C44C-916E-A671B161AAC2}" destId="{A2F740D6-3D36-894E-A114-8A4F3DECC3D2}" srcOrd="1" destOrd="0" presId="urn:microsoft.com/office/officeart/2005/8/layout/hList1"/>
    <dgm:cxn modelId="{97E03401-A698-684F-A75E-9B9081AA3354}" type="presParOf" srcId="{AF7F31A8-DF35-8F46-B1D4-0275B71A7EFB}" destId="{8F288119-CE86-2248-8F3C-A022E9DF3189}" srcOrd="1" destOrd="0" presId="urn:microsoft.com/office/officeart/2005/8/layout/hList1"/>
    <dgm:cxn modelId="{8C114443-87FA-F34B-B1ED-D1EB616B2331}" type="presParOf" srcId="{AF7F31A8-DF35-8F46-B1D4-0275B71A7EFB}" destId="{ACD93A23-A65C-C44A-A3ED-0FDA0FFD08A0}" srcOrd="2" destOrd="0" presId="urn:microsoft.com/office/officeart/2005/8/layout/hList1"/>
    <dgm:cxn modelId="{40E38D1D-0836-2047-BAA3-855FBA3C9EE9}" type="presParOf" srcId="{ACD93A23-A65C-C44A-A3ED-0FDA0FFD08A0}" destId="{CF6ED027-F7C8-4D43-99E1-878F4E98F951}" srcOrd="0" destOrd="0" presId="urn:microsoft.com/office/officeart/2005/8/layout/hList1"/>
    <dgm:cxn modelId="{45640D2E-0134-4249-8A5C-51884143D10F}" type="presParOf" srcId="{ACD93A23-A65C-C44A-A3ED-0FDA0FFD08A0}" destId="{29701F44-EDF1-E144-82DC-C53F9FE039E6}" srcOrd="1" destOrd="0" presId="urn:microsoft.com/office/officeart/2005/8/layout/hList1"/>
    <dgm:cxn modelId="{BED48321-F455-6C41-8338-25ED52D1A450}" type="presParOf" srcId="{AF7F31A8-DF35-8F46-B1D4-0275B71A7EFB}" destId="{42D314A4-7D37-A94C-8071-F134C80C8BDD}" srcOrd="3" destOrd="0" presId="urn:microsoft.com/office/officeart/2005/8/layout/hList1"/>
    <dgm:cxn modelId="{E49CC61A-9FAD-D04B-A308-55A3BA2E6A55}" type="presParOf" srcId="{AF7F31A8-DF35-8F46-B1D4-0275B71A7EFB}" destId="{A5540CAA-692C-4D46-82AC-8F95B886149A}" srcOrd="4" destOrd="0" presId="urn:microsoft.com/office/officeart/2005/8/layout/hList1"/>
    <dgm:cxn modelId="{DAF91B53-A477-0949-A1FD-A2FAD2A4E81B}" type="presParOf" srcId="{A5540CAA-692C-4D46-82AC-8F95B886149A}" destId="{A6CFCA5D-90FC-9B44-BCB9-BFF9AA57AF9B}" srcOrd="0" destOrd="0" presId="urn:microsoft.com/office/officeart/2005/8/layout/hList1"/>
    <dgm:cxn modelId="{0346812A-E14D-F143-846A-4ECDC03A8EC3}" type="presParOf" srcId="{A5540CAA-692C-4D46-82AC-8F95B886149A}" destId="{ECA3DB25-1197-0746-ABF1-A28D9BBF3A11}"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B03B07-C2CC-D840-B756-46A1416E5FE9}" type="doc">
      <dgm:prSet loTypeId="urn:microsoft.com/office/officeart/2005/8/layout/cycle6" loCatId="list" qsTypeId="urn:microsoft.com/office/officeart/2005/8/quickstyle/simple1" qsCatId="simple" csTypeId="urn:microsoft.com/office/officeart/2005/8/colors/colorful2" csCatId="colorful" phldr="1"/>
      <dgm:spPr/>
      <dgm:t>
        <a:bodyPr/>
        <a:lstStyle/>
        <a:p>
          <a:endParaRPr lang="en-US"/>
        </a:p>
      </dgm:t>
    </dgm:pt>
    <dgm:pt modelId="{9A15DBEB-A37E-454E-AD2A-646615489657}">
      <dgm:prSet/>
      <dgm:spPr/>
      <dgm:t>
        <a:bodyPr/>
        <a:lstStyle/>
        <a:p>
          <a:r>
            <a:rPr lang="en-US" baseline="0" dirty="0"/>
            <a:t>Data Cleaning</a:t>
          </a:r>
          <a:endParaRPr lang="en-US" dirty="0"/>
        </a:p>
      </dgm:t>
    </dgm:pt>
    <dgm:pt modelId="{A43F5CC6-7C43-7347-BDEA-55D1F816705C}" type="parTrans" cxnId="{159AF8F4-9F24-5948-A875-07ECA852E991}">
      <dgm:prSet/>
      <dgm:spPr/>
      <dgm:t>
        <a:bodyPr/>
        <a:lstStyle/>
        <a:p>
          <a:endParaRPr lang="en-US"/>
        </a:p>
      </dgm:t>
    </dgm:pt>
    <dgm:pt modelId="{F56D8F00-A358-F844-81DD-A38165012D42}" type="sibTrans" cxnId="{159AF8F4-9F24-5948-A875-07ECA852E991}">
      <dgm:prSet/>
      <dgm:spPr/>
      <dgm:t>
        <a:bodyPr/>
        <a:lstStyle/>
        <a:p>
          <a:endParaRPr lang="en-US"/>
        </a:p>
      </dgm:t>
    </dgm:pt>
    <dgm:pt modelId="{37E036BB-6954-EC40-B990-906D7F17A178}" type="pres">
      <dgm:prSet presAssocID="{08B03B07-C2CC-D840-B756-46A1416E5FE9}" presName="cycle" presStyleCnt="0">
        <dgm:presLayoutVars>
          <dgm:dir/>
          <dgm:resizeHandles val="exact"/>
        </dgm:presLayoutVars>
      </dgm:prSet>
      <dgm:spPr/>
    </dgm:pt>
    <dgm:pt modelId="{18D60F51-FF69-6047-A763-0DEB561057EA}" type="pres">
      <dgm:prSet presAssocID="{9A15DBEB-A37E-454E-AD2A-646615489657}" presName="node" presStyleLbl="node1" presStyleIdx="0" presStyleCnt="1" custScaleY="263671">
        <dgm:presLayoutVars>
          <dgm:bulletEnabled val="1"/>
        </dgm:presLayoutVars>
      </dgm:prSet>
      <dgm:spPr/>
    </dgm:pt>
  </dgm:ptLst>
  <dgm:cxnLst>
    <dgm:cxn modelId="{D1DD4C01-C0D7-314B-B705-0DB0521906F3}" type="presOf" srcId="{9A15DBEB-A37E-454E-AD2A-646615489657}" destId="{18D60F51-FF69-6047-A763-0DEB561057EA}" srcOrd="0" destOrd="0" presId="urn:microsoft.com/office/officeart/2005/8/layout/cycle6"/>
    <dgm:cxn modelId="{94C35992-0A52-BA42-B031-E8B5FC8AC751}" type="presOf" srcId="{08B03B07-C2CC-D840-B756-46A1416E5FE9}" destId="{37E036BB-6954-EC40-B990-906D7F17A178}" srcOrd="0" destOrd="0" presId="urn:microsoft.com/office/officeart/2005/8/layout/cycle6"/>
    <dgm:cxn modelId="{159AF8F4-9F24-5948-A875-07ECA852E991}" srcId="{08B03B07-C2CC-D840-B756-46A1416E5FE9}" destId="{9A15DBEB-A37E-454E-AD2A-646615489657}" srcOrd="0" destOrd="0" parTransId="{A43F5CC6-7C43-7347-BDEA-55D1F816705C}" sibTransId="{F56D8F00-A358-F844-81DD-A38165012D42}"/>
    <dgm:cxn modelId="{9B9480A1-3F79-A74B-B8A8-814642FFA4C4}" type="presParOf" srcId="{37E036BB-6954-EC40-B990-906D7F17A178}" destId="{18D60F51-FF69-6047-A763-0DEB561057EA}" srcOrd="0"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C431D-6519-3841-A4A0-E464649A0448}">
      <dsp:nvSpPr>
        <dsp:cNvPr id="0" name=""/>
        <dsp:cNvSpPr/>
      </dsp:nvSpPr>
      <dsp:spPr>
        <a:xfrm rot="10800000">
          <a:off x="993748" y="0"/>
          <a:ext cx="2837358" cy="1116300"/>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2257"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b="0" kern="1200" baseline="0" dirty="0"/>
            <a:t>Understanding the Challenges</a:t>
          </a:r>
          <a:endParaRPr lang="en-US" sz="2500" kern="1200" dirty="0"/>
        </a:p>
      </dsp:txBody>
      <dsp:txXfrm rot="10800000">
        <a:off x="1272823" y="0"/>
        <a:ext cx="2558283" cy="1116300"/>
      </dsp:txXfrm>
    </dsp:sp>
    <dsp:sp modelId="{ACFD2DA1-FC51-514C-A3CF-1A9D87A34EA7}">
      <dsp:nvSpPr>
        <dsp:cNvPr id="0" name=""/>
        <dsp:cNvSpPr/>
      </dsp:nvSpPr>
      <dsp:spPr>
        <a:xfrm>
          <a:off x="435598" y="0"/>
          <a:ext cx="1116300" cy="111630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DA36C3-5F5B-4A81-BA3D-ECB1BFC6E338}">
      <dsp:nvSpPr>
        <dsp:cNvPr id="0" name=""/>
        <dsp:cNvSpPr/>
      </dsp:nvSpPr>
      <dsp:spPr>
        <a:xfrm>
          <a:off x="375623" y="655740"/>
          <a:ext cx="613037" cy="6130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90461F-F081-4948-880B-76FAA3C9BB54}">
      <dsp:nvSpPr>
        <dsp:cNvPr id="0" name=""/>
        <dsp:cNvSpPr/>
      </dsp:nvSpPr>
      <dsp:spPr>
        <a:xfrm>
          <a:off x="989" y="1473237"/>
          <a:ext cx="1362304" cy="54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Advisors often lack tools to evaluate students' preparedness for higher education transitions.</a:t>
          </a:r>
        </a:p>
      </dsp:txBody>
      <dsp:txXfrm>
        <a:off x="989" y="1473237"/>
        <a:ext cx="1362304" cy="544921"/>
      </dsp:txXfrm>
    </dsp:sp>
    <dsp:sp modelId="{581A5FBA-AE29-496A-BB00-C8CCF6F97BB3}">
      <dsp:nvSpPr>
        <dsp:cNvPr id="0" name=""/>
        <dsp:cNvSpPr/>
      </dsp:nvSpPr>
      <dsp:spPr>
        <a:xfrm>
          <a:off x="1976331" y="655740"/>
          <a:ext cx="613037" cy="6130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CE036C-0DE0-4109-8901-57D326EF05F6}">
      <dsp:nvSpPr>
        <dsp:cNvPr id="0" name=""/>
        <dsp:cNvSpPr/>
      </dsp:nvSpPr>
      <dsp:spPr>
        <a:xfrm>
          <a:off x="1601697" y="1473237"/>
          <a:ext cx="1362304" cy="54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Risk factors for students include academic choices, demographic factors, and access to resources.</a:t>
          </a:r>
        </a:p>
      </dsp:txBody>
      <dsp:txXfrm>
        <a:off x="1601697" y="1473237"/>
        <a:ext cx="1362304" cy="544921"/>
      </dsp:txXfrm>
    </dsp:sp>
    <dsp:sp modelId="{08DC1EB6-BBB0-463B-AFE6-8ECCCE47D14F}">
      <dsp:nvSpPr>
        <dsp:cNvPr id="0" name=""/>
        <dsp:cNvSpPr/>
      </dsp:nvSpPr>
      <dsp:spPr>
        <a:xfrm>
          <a:off x="3577039" y="655740"/>
          <a:ext cx="613037" cy="6130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307F35-282D-4723-A2F5-BF76AFFDA184}">
      <dsp:nvSpPr>
        <dsp:cNvPr id="0" name=""/>
        <dsp:cNvSpPr/>
      </dsp:nvSpPr>
      <dsp:spPr>
        <a:xfrm>
          <a:off x="3202405" y="1473237"/>
          <a:ext cx="1362304" cy="54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ACOSUS is a system that assesses readiness and supports advisors in guiding students toward success.</a:t>
          </a:r>
        </a:p>
      </dsp:txBody>
      <dsp:txXfrm>
        <a:off x="3202405" y="1473237"/>
        <a:ext cx="1362304" cy="5449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FFD500-72C9-EB4B-B9FF-76E5ECE1ABF2}">
      <dsp:nvSpPr>
        <dsp:cNvPr id="0" name=""/>
        <dsp:cNvSpPr/>
      </dsp:nvSpPr>
      <dsp:spPr>
        <a:xfrm>
          <a:off x="0" y="10349"/>
          <a:ext cx="2392800" cy="468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Data Collection</a:t>
          </a:r>
          <a:endParaRPr lang="en-US" sz="2000" kern="1200"/>
        </a:p>
      </dsp:txBody>
      <dsp:txXfrm>
        <a:off x="22846" y="33195"/>
        <a:ext cx="2347108" cy="4223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3B975-C62D-0E4F-B81A-52990E189215}">
      <dsp:nvSpPr>
        <dsp:cNvPr id="0" name=""/>
        <dsp:cNvSpPr/>
      </dsp:nvSpPr>
      <dsp:spPr>
        <a:xfrm>
          <a:off x="0" y="10349"/>
          <a:ext cx="2392800" cy="4680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Predictive Models</a:t>
          </a:r>
          <a:endParaRPr lang="en-US" sz="2000" kern="1200" dirty="0"/>
        </a:p>
      </dsp:txBody>
      <dsp:txXfrm>
        <a:off x="22846" y="33195"/>
        <a:ext cx="2347108" cy="4223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C6211-039A-E14E-A4CC-61DB200C184F}">
      <dsp:nvSpPr>
        <dsp:cNvPr id="0" name=""/>
        <dsp:cNvSpPr/>
      </dsp:nvSpPr>
      <dsp:spPr>
        <a:xfrm>
          <a:off x="0" y="11204"/>
          <a:ext cx="2392800" cy="6949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Preparedness Assessment</a:t>
          </a:r>
          <a:endParaRPr lang="en-US" sz="1800" kern="1200" dirty="0"/>
        </a:p>
      </dsp:txBody>
      <dsp:txXfrm>
        <a:off x="33926" y="45130"/>
        <a:ext cx="2324948" cy="6271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B5C677-6DE3-BD4B-A975-8318A259F657}">
      <dsp:nvSpPr>
        <dsp:cNvPr id="0" name=""/>
        <dsp:cNvSpPr/>
      </dsp:nvSpPr>
      <dsp:spPr>
        <a:xfrm>
          <a:off x="1053" y="308350"/>
          <a:ext cx="1026705" cy="3813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a:t>Academic Data</a:t>
          </a:r>
        </a:p>
      </dsp:txBody>
      <dsp:txXfrm>
        <a:off x="1053" y="308350"/>
        <a:ext cx="1026705" cy="381343"/>
      </dsp:txXfrm>
    </dsp:sp>
    <dsp:sp modelId="{A2F740D6-3D36-894E-A114-8A4F3DECC3D2}">
      <dsp:nvSpPr>
        <dsp:cNvPr id="0" name=""/>
        <dsp:cNvSpPr/>
      </dsp:nvSpPr>
      <dsp:spPr>
        <a:xfrm>
          <a:off x="1053" y="689693"/>
          <a:ext cx="1026705" cy="144936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a:latin typeface="Times New Roman" panose="02020603050405020304" pitchFamily="18" charset="0"/>
              <a:cs typeface="Times New Roman" panose="02020603050405020304" pitchFamily="18" charset="0"/>
            </a:rPr>
            <a:t>GPA</a:t>
          </a:r>
        </a:p>
        <a:p>
          <a:pPr marL="57150" lvl="1" indent="-57150" algn="l" defTabSz="488950">
            <a:lnSpc>
              <a:spcPct val="90000"/>
            </a:lnSpc>
            <a:spcBef>
              <a:spcPct val="0"/>
            </a:spcBef>
            <a:spcAft>
              <a:spcPct val="15000"/>
            </a:spcAft>
            <a:buChar char="•"/>
          </a:pPr>
          <a:r>
            <a:rPr lang="en-US" sz="1100" kern="1200" dirty="0">
              <a:latin typeface="Times New Roman" panose="02020603050405020304" pitchFamily="18" charset="0"/>
              <a:cs typeface="Times New Roman" panose="02020603050405020304" pitchFamily="18" charset="0"/>
            </a:rPr>
            <a:t>SAT score</a:t>
          </a:r>
        </a:p>
        <a:p>
          <a:pPr marL="57150" lvl="1" indent="-57150" algn="l" defTabSz="488950">
            <a:lnSpc>
              <a:spcPct val="90000"/>
            </a:lnSpc>
            <a:spcBef>
              <a:spcPct val="0"/>
            </a:spcBef>
            <a:spcAft>
              <a:spcPct val="15000"/>
            </a:spcAft>
            <a:buChar char="•"/>
          </a:pPr>
          <a:r>
            <a:rPr lang="en-US" sz="1100" kern="1200" dirty="0">
              <a:latin typeface="Times New Roman" panose="02020603050405020304" pitchFamily="18" charset="0"/>
              <a:cs typeface="Times New Roman" panose="02020603050405020304" pitchFamily="18" charset="0"/>
            </a:rPr>
            <a:t>Total Credits</a:t>
          </a:r>
        </a:p>
        <a:p>
          <a:pPr marL="57150" lvl="1" indent="-57150" algn="l" defTabSz="488950">
            <a:lnSpc>
              <a:spcPct val="90000"/>
            </a:lnSpc>
            <a:spcBef>
              <a:spcPct val="0"/>
            </a:spcBef>
            <a:spcAft>
              <a:spcPct val="15000"/>
            </a:spcAft>
            <a:buChar char="•"/>
          </a:pPr>
          <a:r>
            <a:rPr lang="en-US" sz="1100" kern="1200" dirty="0">
              <a:latin typeface="Times New Roman" panose="02020603050405020304" pitchFamily="18" charset="0"/>
              <a:cs typeface="Times New Roman" panose="02020603050405020304" pitchFamily="18" charset="0"/>
            </a:rPr>
            <a:t>Courses</a:t>
          </a:r>
        </a:p>
        <a:p>
          <a:pPr marL="57150" lvl="1" indent="-57150" algn="l" defTabSz="488950">
            <a:lnSpc>
              <a:spcPct val="90000"/>
            </a:lnSpc>
            <a:spcBef>
              <a:spcPct val="0"/>
            </a:spcBef>
            <a:spcAft>
              <a:spcPct val="15000"/>
            </a:spcAft>
            <a:buChar char="•"/>
          </a:pPr>
          <a:r>
            <a:rPr lang="en-US" sz="1100" kern="1200" dirty="0">
              <a:latin typeface="Times New Roman" panose="02020603050405020304" pitchFamily="18" charset="0"/>
              <a:cs typeface="Times New Roman" panose="02020603050405020304" pitchFamily="18" charset="0"/>
            </a:rPr>
            <a:t>Career Goal</a:t>
          </a:r>
        </a:p>
        <a:p>
          <a:pPr marL="57150" lvl="1" indent="-57150" algn="l" defTabSz="488950">
            <a:lnSpc>
              <a:spcPct val="90000"/>
            </a:lnSpc>
            <a:spcBef>
              <a:spcPct val="0"/>
            </a:spcBef>
            <a:spcAft>
              <a:spcPct val="15000"/>
            </a:spcAft>
            <a:buChar char="•"/>
          </a:pPr>
          <a:r>
            <a:rPr lang="en-US" sz="1100" kern="1200" dirty="0">
              <a:latin typeface="Times New Roman" panose="02020603050405020304" pitchFamily="18" charset="0"/>
              <a:cs typeface="Times New Roman" panose="02020603050405020304" pitchFamily="18" charset="0"/>
            </a:rPr>
            <a:t>Interest</a:t>
          </a:r>
        </a:p>
        <a:p>
          <a:pPr marL="57150" lvl="1" indent="-57150" algn="l" defTabSz="488950">
            <a:lnSpc>
              <a:spcPct val="90000"/>
            </a:lnSpc>
            <a:spcBef>
              <a:spcPct val="0"/>
            </a:spcBef>
            <a:spcAft>
              <a:spcPct val="15000"/>
            </a:spcAft>
            <a:buChar char="•"/>
          </a:pPr>
          <a:r>
            <a:rPr lang="en-US" sz="1100" kern="1200" dirty="0">
              <a:latin typeface="Times New Roman" panose="02020603050405020304" pitchFamily="18" charset="0"/>
              <a:cs typeface="Times New Roman" panose="02020603050405020304" pitchFamily="18" charset="0"/>
            </a:rPr>
            <a:t>Experience</a:t>
          </a:r>
        </a:p>
        <a:p>
          <a:pPr marL="57150" lvl="1" indent="-57150" algn="l" defTabSz="488950">
            <a:lnSpc>
              <a:spcPct val="90000"/>
            </a:lnSpc>
            <a:spcBef>
              <a:spcPct val="0"/>
            </a:spcBef>
            <a:spcAft>
              <a:spcPct val="15000"/>
            </a:spcAft>
            <a:buChar char="•"/>
          </a:pPr>
          <a:r>
            <a:rPr lang="en-US" sz="1100" kern="1200" dirty="0">
              <a:latin typeface="Times New Roman" panose="02020603050405020304" pitchFamily="18" charset="0"/>
              <a:cs typeface="Times New Roman" panose="02020603050405020304" pitchFamily="18" charset="0"/>
            </a:rPr>
            <a:t>Start Date</a:t>
          </a:r>
        </a:p>
      </dsp:txBody>
      <dsp:txXfrm>
        <a:off x="1053" y="689693"/>
        <a:ext cx="1026705" cy="1449360"/>
      </dsp:txXfrm>
    </dsp:sp>
    <dsp:sp modelId="{CF6ED027-F7C8-4D43-99E1-878F4E98F951}">
      <dsp:nvSpPr>
        <dsp:cNvPr id="0" name=""/>
        <dsp:cNvSpPr/>
      </dsp:nvSpPr>
      <dsp:spPr>
        <a:xfrm>
          <a:off x="1171496" y="308350"/>
          <a:ext cx="1026705" cy="38134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a:t>Demographic Data</a:t>
          </a:r>
        </a:p>
      </dsp:txBody>
      <dsp:txXfrm>
        <a:off x="1171496" y="308350"/>
        <a:ext cx="1026705" cy="381343"/>
      </dsp:txXfrm>
    </dsp:sp>
    <dsp:sp modelId="{29701F44-EDF1-E144-82DC-C53F9FE039E6}">
      <dsp:nvSpPr>
        <dsp:cNvPr id="0" name=""/>
        <dsp:cNvSpPr/>
      </dsp:nvSpPr>
      <dsp:spPr>
        <a:xfrm>
          <a:off x="1171496" y="689693"/>
          <a:ext cx="1026705" cy="144936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a:latin typeface="Times New Roman" panose="02020603050405020304" pitchFamily="18" charset="0"/>
              <a:cs typeface="Times New Roman" panose="02020603050405020304" pitchFamily="18" charset="0"/>
            </a:rPr>
            <a:t>Distance</a:t>
          </a:r>
        </a:p>
      </dsp:txBody>
      <dsp:txXfrm>
        <a:off x="1171496" y="689693"/>
        <a:ext cx="1026705" cy="1449360"/>
      </dsp:txXfrm>
    </dsp:sp>
    <dsp:sp modelId="{A6CFCA5D-90FC-9B44-BCB9-BFF9AA57AF9B}">
      <dsp:nvSpPr>
        <dsp:cNvPr id="0" name=""/>
        <dsp:cNvSpPr/>
      </dsp:nvSpPr>
      <dsp:spPr>
        <a:xfrm>
          <a:off x="2341940" y="308350"/>
          <a:ext cx="1026705" cy="381343"/>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a:t>Personal Data	</a:t>
          </a:r>
        </a:p>
      </dsp:txBody>
      <dsp:txXfrm>
        <a:off x="2341940" y="308350"/>
        <a:ext cx="1026705" cy="381343"/>
      </dsp:txXfrm>
    </dsp:sp>
    <dsp:sp modelId="{ECA3DB25-1197-0746-ABF1-A28D9BBF3A11}">
      <dsp:nvSpPr>
        <dsp:cNvPr id="0" name=""/>
        <dsp:cNvSpPr/>
      </dsp:nvSpPr>
      <dsp:spPr>
        <a:xfrm>
          <a:off x="2341940" y="689693"/>
          <a:ext cx="1026705" cy="144936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a:latin typeface="Times New Roman" panose="02020603050405020304" pitchFamily="18" charset="0"/>
              <a:cs typeface="Times New Roman" panose="02020603050405020304" pitchFamily="18" charset="0"/>
            </a:rPr>
            <a:t>Family income</a:t>
          </a:r>
        </a:p>
        <a:p>
          <a:pPr marL="57150" lvl="1" indent="-57150" algn="l" defTabSz="488950">
            <a:lnSpc>
              <a:spcPct val="90000"/>
            </a:lnSpc>
            <a:spcBef>
              <a:spcPct val="0"/>
            </a:spcBef>
            <a:spcAft>
              <a:spcPct val="15000"/>
            </a:spcAft>
            <a:buChar char="•"/>
          </a:pPr>
          <a:r>
            <a:rPr lang="en-US" sz="1100" kern="1200" dirty="0">
              <a:latin typeface="Times New Roman" panose="02020603050405020304" pitchFamily="18" charset="0"/>
              <a:cs typeface="Times New Roman" panose="02020603050405020304" pitchFamily="18" charset="0"/>
            </a:rPr>
            <a:t>Family Support</a:t>
          </a:r>
        </a:p>
        <a:p>
          <a:pPr marL="57150" lvl="1" indent="-57150" algn="l" defTabSz="488950">
            <a:lnSpc>
              <a:spcPct val="90000"/>
            </a:lnSpc>
            <a:spcBef>
              <a:spcPct val="0"/>
            </a:spcBef>
            <a:spcAft>
              <a:spcPct val="15000"/>
            </a:spcAft>
            <a:buChar char="•"/>
          </a:pPr>
          <a:r>
            <a:rPr lang="en-US" sz="1100" kern="1200" dirty="0">
              <a:latin typeface="Times New Roman" panose="02020603050405020304" pitchFamily="18" charset="0"/>
              <a:cs typeface="Times New Roman" panose="02020603050405020304" pitchFamily="18" charset="0"/>
            </a:rPr>
            <a:t>Scholarships</a:t>
          </a:r>
        </a:p>
        <a:p>
          <a:pPr marL="57150" lvl="1" indent="-57150" algn="l" defTabSz="488950">
            <a:lnSpc>
              <a:spcPct val="90000"/>
            </a:lnSpc>
            <a:spcBef>
              <a:spcPct val="0"/>
            </a:spcBef>
            <a:spcAft>
              <a:spcPct val="15000"/>
            </a:spcAft>
            <a:buChar char="•"/>
          </a:pPr>
          <a:r>
            <a:rPr lang="en-US" sz="1100" kern="1200" dirty="0">
              <a:latin typeface="Times New Roman" panose="02020603050405020304" pitchFamily="18" charset="0"/>
              <a:cs typeface="Times New Roman" panose="02020603050405020304" pitchFamily="18" charset="0"/>
            </a:rPr>
            <a:t>Personality Score</a:t>
          </a:r>
        </a:p>
      </dsp:txBody>
      <dsp:txXfrm>
        <a:off x="2341940" y="689693"/>
        <a:ext cx="1026705" cy="14493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60F51-FF69-6047-A763-0DEB561057EA}">
      <dsp:nvSpPr>
        <dsp:cNvPr id="0" name=""/>
        <dsp:cNvSpPr/>
      </dsp:nvSpPr>
      <dsp:spPr>
        <a:xfrm>
          <a:off x="0" y="3"/>
          <a:ext cx="3001108" cy="514348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US" sz="5200" kern="1200" baseline="0" dirty="0"/>
            <a:t>Data Cleaning</a:t>
          </a:r>
          <a:endParaRPr lang="en-US" sz="5200" kern="1200" dirty="0"/>
        </a:p>
      </dsp:txBody>
      <dsp:txXfrm>
        <a:off x="146502" y="146505"/>
        <a:ext cx="2708104" cy="4850479"/>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67056c2972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67056c2972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423E3E"/>
                </a:solidFill>
              </a:rPr>
              <a:t>"Hello everyone, Good evening, welcome to my presentation. I'm Sanjana Motte Vishwanatha. Today, I’// be presenting my master project </a:t>
            </a:r>
            <a:r>
              <a:rPr lang="en-US" sz="2400" b="1" dirty="0">
                <a:effectLst/>
                <a:latin typeface="Times New Roman" panose="02020603050405020304" pitchFamily="18" charset="0"/>
                <a:ea typeface="Times New Roman" panose="02020603050405020304" pitchFamily="18" charset="0"/>
              </a:rPr>
              <a:t>Developing Machine Learning-Enhanced AI Models for Underrepresented Transfer Students Counseling System (ACOSUS)</a:t>
            </a:r>
            <a:r>
              <a:rPr lang="en" sz="2400" dirty="0">
                <a:solidFill>
                  <a:srgbClr val="423E3E"/>
                </a:solidFill>
              </a:rPr>
              <a:t>. </a:t>
            </a:r>
            <a:r>
              <a:rPr lang="en" sz="2400" dirty="0">
                <a:solidFill>
                  <a:schemeClr val="dk1"/>
                </a:solidFill>
              </a:rPr>
              <a:t>This project is being carried out under the supervision of </a:t>
            </a:r>
            <a:r>
              <a:rPr lang="en" sz="2400" b="1" dirty="0">
                <a:solidFill>
                  <a:schemeClr val="dk1"/>
                </a:solidFill>
              </a:rPr>
              <a:t>Dr.</a:t>
            </a:r>
            <a:r>
              <a:rPr lang="en" sz="2400" dirty="0">
                <a:solidFill>
                  <a:schemeClr val="dk1"/>
                </a:solidFill>
              </a:rPr>
              <a:t> </a:t>
            </a:r>
            <a:r>
              <a:rPr lang="en" sz="2400" b="1" dirty="0" err="1">
                <a:solidFill>
                  <a:schemeClr val="dk1"/>
                </a:solidFill>
              </a:rPr>
              <a:t>Xiwei</a:t>
            </a:r>
            <a:r>
              <a:rPr lang="en" sz="2400" b="1" dirty="0">
                <a:solidFill>
                  <a:schemeClr val="dk1"/>
                </a:solidFill>
              </a:rPr>
              <a:t> Wang.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Neural networks are particularly adept at modeling complex, because of their non-linear relationships between variables. </a:t>
            </a:r>
          </a:p>
          <a:p>
            <a:pPr marL="228600" marR="0">
              <a:lnSpc>
                <a:spcPct val="115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the context of student success, factors such as academic data such as GPA, and personal interests interact in non-linear ways that neural networks can learn and predict more effectively than other simpler models. </a:t>
            </a:r>
          </a:p>
          <a:p>
            <a:pPr marL="22860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Along with this,</a:t>
            </a:r>
          </a:p>
          <a:p>
            <a:pPr marL="228600" marR="0">
              <a:lnSpc>
                <a:spcPct val="115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Neural networks can be updated with new data over time, allowing the model to adapt to changes. </a:t>
            </a:r>
          </a:p>
          <a:p>
            <a:pPr marL="22860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neural network model here is built using the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Keras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library in python.</a:t>
            </a:r>
          </a:p>
          <a:p>
            <a:pPr marL="22860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It includes:</a:t>
            </a:r>
          </a:p>
          <a:p>
            <a:pPr marL="228600" marR="0">
              <a:lnSpc>
                <a:spcPct val="115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Input Layer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being the first layer of the network, which receives input features. The number of neurons in this layer corresponds to the number of input variables or features (questions or data points from surveys, tests, etc.).</a:t>
            </a:r>
          </a:p>
          <a:p>
            <a:pPr marL="228600" marR="0">
              <a:lnSpc>
                <a:spcPct val="115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Hidden Layers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These are the layers between the input and output layers. The slide specifies that several hidden layers are included, each containing 50 neurons. These layers use the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ReLU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(Rectified Linear Unit) activation function to introduce non-linearity into the model, enabling it to learn more complex patterns than a linear model would.</a:t>
            </a:r>
          </a:p>
          <a:p>
            <a:pPr marL="228600" marR="0">
              <a:lnSpc>
                <a:spcPct val="115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Dropout Layers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To prevent overfitting—a common problem in neural networks where the model learns the noise in the training data rather than the actual pattern—dropout layers are applied after each hidden layer. These layers randomly drop a specified percentage (10% in this case) of neurons in the previous layer during training, which helps to make the model more generalizable to new, unseen data.</a:t>
            </a:r>
          </a:p>
          <a:p>
            <a:pPr marL="228600" marR="0">
              <a:lnSpc>
                <a:spcPct val="115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Output Layer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This is the final layer in the neural network. It consists of a single neuron that provides the prediction of the final success rates. This setup suggests that the output is probably a continuous variable, indicating a regression task.</a:t>
            </a:r>
          </a:p>
          <a:p>
            <a:pPr marL="228600" marR="0">
              <a:lnSpc>
                <a:spcPct val="115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lvl="0" indent="-298450" algn="l" defTabSz="914400" rtl="0" eaLnBrk="1" fontAlgn="auto" latinLnBrk="0" hangingPunct="1">
              <a:lnSpc>
                <a:spcPct val="115000"/>
              </a:lnSpc>
              <a:spcBef>
                <a:spcPts val="0"/>
              </a:spcBef>
              <a:spcAft>
                <a:spcPts val="800"/>
              </a:spcAft>
              <a:buClr>
                <a:srgbClr val="000000"/>
              </a:buClr>
              <a:buSzPts val="1100"/>
              <a:buFont typeface="Arial"/>
              <a:buChar char="●"/>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Before going to the analysis. The next slide will give brief about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mse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mae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r2 </a:t>
            </a:r>
          </a:p>
          <a:p>
            <a:pPr marL="228600" marR="0">
              <a:lnSpc>
                <a:spcPct val="115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15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Dense Layer: activation='</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relu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Rectified Linear Unit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ReLU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activation function is used for these layers.</a:t>
            </a:r>
          </a:p>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p:txBody>
      </p:sp>
    </p:spTree>
    <p:extLst>
      <p:ext uri="{BB962C8B-B14F-4D97-AF65-F5344CB8AC3E}">
        <p14:creationId xmlns:p14="http://schemas.microsoft.com/office/powerpoint/2010/main" val="4132826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The three key statistical metrics used to evaluate the performance of predictive models: Mean Squared Error (MSE), Mean Absolute Error (MAE), and R-squared (R²). These metrics are critical for assessing how well a model's predictions match the actual observed values.</a:t>
            </a:r>
          </a:p>
          <a:p>
            <a:pPr marL="158750" indent="0">
              <a:buNone/>
            </a:pPr>
            <a:endParaRPr lang="en-US" dirty="0"/>
          </a:p>
          <a:p>
            <a:pPr marL="158750" indent="0">
              <a:buNone/>
            </a:pPr>
            <a:r>
              <a:rPr lang="en-US" b="1" dirty="0"/>
              <a:t>MSE:</a:t>
            </a:r>
          </a:p>
          <a:p>
            <a:pPr marL="158750" indent="0">
              <a:buNone/>
            </a:pPr>
            <a:r>
              <a:rPr lang="en-US" b="1" dirty="0"/>
              <a:t>Description</a:t>
            </a:r>
            <a:r>
              <a:rPr lang="en-US" dirty="0"/>
              <a:t>: MSE measures the average of the squares of the errors, which are the differences between the predicted and actual values. By squaring the errors, MSE gives greater weight to larger errors. This characteristic makes it very useful in identifying models that have occasional but significant errors, typical in many real-world scenarios. The Lower the MSE, the higher the accuracy</a:t>
            </a:r>
          </a:p>
          <a:p>
            <a:pPr marL="158750" indent="0">
              <a:buNone/>
            </a:pPr>
            <a:endParaRPr lang="en-US" dirty="0"/>
          </a:p>
          <a:p>
            <a:pPr marL="158750" indent="0">
              <a:buNone/>
            </a:pPr>
            <a:r>
              <a:rPr lang="en-US" dirty="0"/>
              <a:t>MAE:</a:t>
            </a:r>
          </a:p>
          <a:p>
            <a:pPr>
              <a:buFont typeface="Arial" panose="020B0604020202020204" pitchFamily="34" charset="0"/>
              <a:buChar char="•"/>
            </a:pPr>
            <a:r>
              <a:rPr lang="en-US" b="1" dirty="0"/>
              <a:t>Components</a:t>
            </a:r>
            <a:r>
              <a:rPr lang="en-US" dirty="0"/>
              <a:t>: xi−x represents the absolute errors between predicted and actual values.</a:t>
            </a:r>
          </a:p>
          <a:p>
            <a:pPr>
              <a:buFont typeface="Arial" panose="020B0604020202020204" pitchFamily="34" charset="0"/>
              <a:buChar char="•"/>
            </a:pPr>
            <a:r>
              <a:rPr lang="en-US" dirty="0"/>
              <a:t>n is the number of errors (observations).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t>Description</a:t>
            </a:r>
            <a:r>
              <a:rPr lang="en-US" dirty="0"/>
              <a:t>: MAE measures the average magnitude of the errors in a set of predictions, without considering their direction (positive or negative errors do not cancel each other out). It is less sensitive to outliers than MSE and provides a direct indication of average error magnitude. The Lower the MAE, the higher the accuracy</a:t>
            </a:r>
          </a:p>
          <a:p>
            <a:endParaRPr lang="en-US" dirty="0"/>
          </a:p>
          <a:p>
            <a:endParaRPr lang="en-US" dirty="0"/>
          </a:p>
          <a:p>
            <a:pPr marL="158750" indent="0">
              <a:buNone/>
            </a:pPr>
            <a:r>
              <a:rPr lang="en-US" dirty="0"/>
              <a:t>R2:</a:t>
            </a:r>
          </a:p>
          <a:p>
            <a:pPr marL="158750" indent="0">
              <a:buNone/>
            </a:pPr>
            <a:r>
              <a:rPr lang="en-US" dirty="0"/>
              <a:t>Residual is the difference between actual value to the predicted value.</a:t>
            </a:r>
          </a:p>
          <a:p>
            <a:pPr marL="158750" indent="0">
              <a:buNone/>
            </a:pPr>
            <a:r>
              <a:rPr lang="en-US" b="1" dirty="0"/>
              <a:t>Description</a:t>
            </a:r>
            <a:r>
              <a:rPr lang="en-US" dirty="0"/>
              <a:t>: R-squared is a statistical measure that represents the proportion of the variance for a dependent variable that's explained by an independent variable or variables in a regression model. It provides an indication of goodness of fit and thus a measure of how well unseen samples are likely to be predicted by the model. R-squared values range from 0 to 1, where 0 indicates that the model explains none of the variability of the response data around its mean, and 1 indicates that it explains all the variability.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higher the R2, the higher the accuracy</a:t>
            </a:r>
          </a:p>
          <a:p>
            <a:pPr marL="158750" indent="0">
              <a:buNone/>
            </a:pPr>
            <a:endParaRPr lang="en-US" dirty="0"/>
          </a:p>
          <a:p>
            <a:pPr marL="158750" indent="0">
              <a:buNone/>
            </a:pPr>
            <a:endParaRPr lang="en-US" dirty="0"/>
          </a:p>
          <a:p>
            <a:pPr marL="158750" indent="0">
              <a:buNone/>
            </a:pPr>
            <a:r>
              <a:rPr lang="en-US" dirty="0"/>
              <a:t>These metrics collectively provide a comprehensive framework for evaluating the accuracy and effectiveness of a predictive model, helping researchers and practitioners to understand how well the model will perform in practical scenarios, adjust model parameters, and choose between different modeling approaches.</a:t>
            </a:r>
          </a:p>
          <a:p>
            <a:pPr marL="158750" indent="0">
              <a:buNone/>
            </a:pPr>
            <a:endParaRPr lang="en-US" dirty="0"/>
          </a:p>
          <a:p>
            <a:pPr marL="158750" indent="0">
              <a:buNone/>
            </a:pPr>
            <a:r>
              <a:rPr lang="en-US" dirty="0"/>
              <a:t>Let’s dig into each models one by one.</a:t>
            </a:r>
          </a:p>
        </p:txBody>
      </p:sp>
    </p:spTree>
    <p:extLst>
      <p:ext uri="{BB962C8B-B14F-4D97-AF65-F5344CB8AC3E}">
        <p14:creationId xmlns:p14="http://schemas.microsoft.com/office/powerpoint/2010/main" val="1167928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the hyperparameter tuning process for the neural network, I focus on exploring a range of key parameters to optimize the model's predictive accuracy</a:t>
            </a:r>
          </a:p>
          <a:p>
            <a:pPr marL="22860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begin by dividing our data into training and testing sets, maintaining a standard 80/20 split. This approach ensures that our model is not only trained well but also rigorously evaluated on unseen data.</a:t>
            </a:r>
          </a:p>
          <a:p>
            <a:pPr marL="22860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 explore several crucial hyperparameters, including the number of neurons in each layer, dropout rates, batch sizes, and the number of epochs for training. </a:t>
            </a:r>
          </a:p>
          <a:p>
            <a:pPr marL="228600" marR="0">
              <a:lnSpc>
                <a:spcPct val="115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These parameters are pivotal because they directly influence the model's ability to learn from the data and its performance stability: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15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Neurons: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We vary between 50 and 100 neurons to determine the optimal complexity that the network needs to capture the underlying patterns without becoming overly complex.</a:t>
            </a:r>
          </a:p>
          <a:p>
            <a:pPr marL="228600" marR="0">
              <a:lnSpc>
                <a:spcPct val="115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Dropout Rates: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Values of 0.1 and 0.2 help us assess how much neuron dropout is ideal for preventing the model from overfitting.</a:t>
            </a:r>
          </a:p>
          <a:p>
            <a:pPr marL="228600" marR="0">
              <a:lnSpc>
                <a:spcPct val="115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Batch Sizes: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Testing with 10 and 20 helps in fine-tuning the model’s learning updates, striking a balance between computational efficiency and model stability during training.</a:t>
            </a:r>
          </a:p>
          <a:p>
            <a:pPr marL="228600" marR="0">
              <a:lnSpc>
                <a:spcPct val="115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Epochs: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 consistently train each model for 100 epochs to sufficiently learn from the data while preventing excessive training times.</a:t>
            </a:r>
          </a:p>
          <a:p>
            <a:pPr marL="22860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For each combination of hyperparameters, I construct a neural network with multiple layers, each followed by a dropout layer to mitigate overfitting. The model uses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ReLU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activation for non-linearity, which is essential for learning complex data relationships.</a:t>
            </a:r>
          </a:p>
          <a:p>
            <a:pPr marL="22860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 compile the models to minimize mean squared error and track mean absolute error and a custom R² metric during training. These metrics are crucial for evaluating both the accuracy and the predictive power of the models.</a:t>
            </a:r>
          </a:p>
          <a:p>
            <a:pPr marL="22860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Throughout the training process, I monitor and save the best model based on validation performance metrics. This systematic evaluation ensures I select a model that not only fits the training data well but also performs robustly on validation data, which is indicative of its ability to generalize to new scenarios.</a:t>
            </a:r>
          </a:p>
          <a:p>
            <a:pPr marL="22860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By generating detailed plots for MSE, MAE, and R² across training epochs, I provide visual insights into the model's learning progression. This not only aids in understanding the model’s behavior over training iterations but also serves as a vital checkpoint for making informed adjustments to the training regime.</a:t>
            </a:r>
          </a:p>
          <a:p>
            <a:pPr marL="22860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At the end of the hyperparameter tuning session, I summarize the best configurations based on the lowest MSE and the highest R² scores, ensuring that the final model selection is well-founded on empirical evidence. This model is then used for further validation or deployment.</a:t>
            </a:r>
          </a:p>
          <a:p>
            <a:pPr marL="22860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Plot:</a:t>
            </a:r>
          </a:p>
          <a:p>
            <a:pPr marL="22860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plot displays the MSE MAE and R2 for the training set (blue line) and the validation set (orange line) throughout training epochs.</a:t>
            </a:r>
          </a:p>
          <a:p>
            <a:pPr marL="22860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MSE plot shows a rapid decrease in error as the number of epochs increases, which is indicative of the model learning from the data. The closeness of the training and validation lines suggests that the model is not overfitting significantly, as the validation error closely follows the training error, and both stabilize as training progresses.</a:t>
            </a:r>
          </a:p>
          <a:p>
            <a:pPr marL="22860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MAE plot demonstrates a decrease in error as well. It's noticeable that, the validation MAE decreases in tandem with the training MAE, indicating consistent learning across both datasets. The MAE is generally less sensitive to outliers than MSE, so its performance also being good underscores the model’s robustness.</a:t>
            </a:r>
          </a:p>
          <a:p>
            <a:pPr marL="22860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Finally, The R2 plot shows that the R² score for both training and validation increases, which is a positive sign that the model is adequately capturing the underlying data structure without overfitting.</a:t>
            </a:r>
          </a:p>
          <a:p>
            <a:pPr marL="22860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convergence of training and validation lines in all three metrics suggests that the model is generalizing well, not just memorizing the training data.</a:t>
            </a:r>
          </a:p>
        </p:txBody>
      </p:sp>
    </p:spTree>
    <p:extLst>
      <p:ext uri="{BB962C8B-B14F-4D97-AF65-F5344CB8AC3E}">
        <p14:creationId xmlns:p14="http://schemas.microsoft.com/office/powerpoint/2010/main" val="1088669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Regression models are a cornerstone of statistical analysis and machine learning, designed to examine relationships between variables. They estimate the relationship between a dependent variable (the outcome) and one or more independent variables (predictors). By analyzing historical data, regression models can reveal trends and make predictions, making them essential tools, especially in education fields.</a:t>
            </a:r>
          </a:p>
          <a:p>
            <a:endParaRPr lang="en-US" sz="1800" dirty="0">
              <a:effectLst/>
              <a:latin typeface="Times New Roman" panose="02020603050405020304" pitchFamily="18" charset="0"/>
            </a:endParaRPr>
          </a:p>
          <a:p>
            <a:endParaRPr lang="en-US" dirty="0"/>
          </a:p>
          <a:p>
            <a:r>
              <a:rPr lang="en-US" dirty="0"/>
              <a:t>------------</a:t>
            </a:r>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next model is that regression models are fundamental in predictive analytics, especially suitable for forecasting continuous outcomes based on multiple input features. In this project, the goal is to predict the success rate, which is a continuous variable, making regression an appropriate choice.</a:t>
            </a:r>
          </a:p>
          <a:p>
            <a:endParaRPr lang="en-US" dirty="0"/>
          </a:p>
          <a:p>
            <a:endParaRPr lang="en-US" dirty="0"/>
          </a:p>
          <a:p>
            <a:r>
              <a:rPr lang="en-US" dirty="0"/>
              <a:t>I have implemented a Ridge regression model for predicting success rates</a:t>
            </a:r>
          </a:p>
          <a:p>
            <a:endParaRPr lang="en-US" dirty="0"/>
          </a:p>
          <a:p>
            <a:endParaRPr lang="en-US" dirty="0"/>
          </a:p>
          <a:p>
            <a:r>
              <a:rPr lang="en-US" dirty="0"/>
              <a:t>Ridge regression is specifically chosen because it is effective at handling issues like high-dimensional features or multicollinearity among predictor variables. This is typical in educational data where many interrelated factors (like grades, courses, career status) might influence the success rate.</a:t>
            </a:r>
          </a:p>
          <a:p>
            <a:endParaRPr lang="en-US" dirty="0"/>
          </a:p>
          <a:p>
            <a:r>
              <a:rPr lang="en-US" dirty="0"/>
              <a:t>Ridge regression is a type of linear regression that includes a regularization term. The primary equation for a Ridge regression model is similar to least squares regression but includes a penalty for the size of the coefficients.</a:t>
            </a:r>
          </a:p>
          <a:p>
            <a:endParaRPr lang="en-US" dirty="0"/>
          </a:p>
          <a:p>
            <a:r>
              <a:rPr lang="en-US" dirty="0"/>
              <a:t>The cost function in Ridge regression is shown on the right-hand side of this slide. where RSS is the residual sum of squares, beta is the coefficients, and alpha</a:t>
            </a:r>
            <a:r>
              <a:rPr lang="el-GR" dirty="0"/>
              <a:t> </a:t>
            </a:r>
            <a:r>
              <a:rPr lang="en-US" dirty="0"/>
              <a:t>is the regularization parameter.</a:t>
            </a:r>
          </a:p>
          <a:p>
            <a:endParaRPr lang="en-US" dirty="0"/>
          </a:p>
          <a:p>
            <a:r>
              <a:rPr lang="en-US" dirty="0"/>
              <a:t>Alpha (</a:t>
            </a:r>
            <a:r>
              <a:rPr lang="el-GR" dirty="0"/>
              <a:t>α\</a:t>
            </a:r>
            <a:r>
              <a:rPr lang="en-US" dirty="0"/>
              <a:t>alpha</a:t>
            </a:r>
            <a:r>
              <a:rPr lang="el-GR" dirty="0"/>
              <a:t>α) </a:t>
            </a:r>
            <a:r>
              <a:rPr lang="en-US" dirty="0"/>
              <a:t>is a hyperparameter that controls the amount of shrinkage: the larger the value of alpha, the greater the amount of shrinkage and thus the coefficients become more robust to collinearity. the alpha parameter reduces the model's complexity as well.</a:t>
            </a:r>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Choosing the right alpha is essential as it balances the trade-off between bias and variance, influencing model accuracy and generalizability. </a:t>
            </a:r>
            <a:r>
              <a:rPr lang="en-US" b="0" dirty="0">
                <a:solidFill>
                  <a:srgbClr val="001080"/>
                </a:solidFill>
                <a:effectLst/>
                <a:latin typeface="Menlo" panose="020B0609030804020204" pitchFamily="49" charset="0"/>
              </a:rPr>
              <a:t>alphas</a:t>
            </a:r>
            <a:r>
              <a:rPr lang="en-US" b="0" dirty="0">
                <a:solidFill>
                  <a:srgbClr val="3B3B3B"/>
                </a:solidFill>
                <a:effectLst/>
                <a:latin typeface="Menlo" panose="020B0609030804020204" pitchFamily="49" charset="0"/>
              </a:rPr>
              <a:t> </a:t>
            </a:r>
            <a:r>
              <a:rPr lang="en-US" b="0" dirty="0">
                <a:solidFill>
                  <a:srgbClr val="000000"/>
                </a:solidFill>
                <a:effectLst/>
                <a:latin typeface="Menlo" panose="020B0609030804020204" pitchFamily="49" charset="0"/>
              </a:rPr>
              <a:t>=</a:t>
            </a:r>
            <a:r>
              <a:rPr lang="en-US" b="0" dirty="0">
                <a:solidFill>
                  <a:srgbClr val="3B3B3B"/>
                </a:solidFill>
                <a:effectLst/>
                <a:latin typeface="Menlo" panose="020B0609030804020204" pitchFamily="49" charset="0"/>
              </a:rPr>
              <a:t> [</a:t>
            </a:r>
            <a:r>
              <a:rPr lang="en-US" b="0" dirty="0">
                <a:solidFill>
                  <a:srgbClr val="098658"/>
                </a:solidFill>
                <a:effectLst/>
                <a:latin typeface="Menlo" panose="020B0609030804020204" pitchFamily="49" charset="0"/>
              </a:rPr>
              <a:t>0.01</a:t>
            </a:r>
            <a:r>
              <a:rPr lang="en-US" b="0" dirty="0">
                <a:solidFill>
                  <a:srgbClr val="3B3B3B"/>
                </a:solidFill>
                <a:effectLst/>
                <a:latin typeface="Menlo" panose="020B0609030804020204" pitchFamily="49" charset="0"/>
              </a:rPr>
              <a:t>, </a:t>
            </a:r>
            <a:r>
              <a:rPr lang="en-US" b="0" dirty="0">
                <a:solidFill>
                  <a:srgbClr val="098658"/>
                </a:solidFill>
                <a:effectLst/>
                <a:latin typeface="Menlo" panose="020B0609030804020204" pitchFamily="49" charset="0"/>
              </a:rPr>
              <a:t>0.1</a:t>
            </a:r>
            <a:r>
              <a:rPr lang="en-US" b="0" dirty="0">
                <a:solidFill>
                  <a:srgbClr val="3B3B3B"/>
                </a:solidFill>
                <a:effectLst/>
                <a:latin typeface="Menlo" panose="020B0609030804020204" pitchFamily="49" charset="0"/>
              </a:rPr>
              <a:t>, </a:t>
            </a:r>
            <a:r>
              <a:rPr lang="en-US" b="0" dirty="0">
                <a:solidFill>
                  <a:srgbClr val="098658"/>
                </a:solidFill>
                <a:effectLst/>
                <a:latin typeface="Menlo" panose="020B0609030804020204" pitchFamily="49" charset="0"/>
              </a:rPr>
              <a:t>1</a:t>
            </a:r>
            <a:r>
              <a:rPr lang="en-US" b="0" dirty="0">
                <a:solidFill>
                  <a:srgbClr val="3B3B3B"/>
                </a:solidFill>
                <a:effectLst/>
                <a:latin typeface="Menlo" panose="020B0609030804020204" pitchFamily="49" charset="0"/>
              </a:rPr>
              <a:t>, </a:t>
            </a:r>
            <a:r>
              <a:rPr lang="en-US" b="0" dirty="0">
                <a:solidFill>
                  <a:srgbClr val="098658"/>
                </a:solidFill>
                <a:effectLst/>
                <a:latin typeface="Menlo" panose="020B0609030804020204" pitchFamily="49" charset="0"/>
              </a:rPr>
              <a:t>1.5</a:t>
            </a:r>
            <a:r>
              <a:rPr lang="en-US" b="0" dirty="0">
                <a:solidFill>
                  <a:srgbClr val="3B3B3B"/>
                </a:solidFill>
                <a:effectLst/>
                <a:latin typeface="Menlo" panose="020B0609030804020204" pitchFamily="49" charset="0"/>
              </a:rPr>
              <a:t>, </a:t>
            </a:r>
            <a:r>
              <a:rPr lang="en-US" b="0" dirty="0">
                <a:solidFill>
                  <a:srgbClr val="098658"/>
                </a:solidFill>
                <a:effectLst/>
                <a:latin typeface="Menlo" panose="020B0609030804020204" pitchFamily="49" charset="0"/>
              </a:rPr>
              <a:t>4</a:t>
            </a:r>
            <a:r>
              <a:rPr lang="en-US" b="0" dirty="0">
                <a:solidFill>
                  <a:srgbClr val="3B3B3B"/>
                </a:solidFill>
                <a:effectLst/>
                <a:latin typeface="Menlo" panose="020B0609030804020204" pitchFamily="49" charset="0"/>
              </a:rPr>
              <a:t>, </a:t>
            </a:r>
            <a:r>
              <a:rPr lang="en-US" b="0" dirty="0">
                <a:solidFill>
                  <a:srgbClr val="098658"/>
                </a:solidFill>
                <a:effectLst/>
                <a:latin typeface="Menlo" panose="020B0609030804020204" pitchFamily="49" charset="0"/>
              </a:rPr>
              <a:t>5</a:t>
            </a:r>
            <a:r>
              <a:rPr lang="en-US" b="0" dirty="0">
                <a:solidFill>
                  <a:srgbClr val="3B3B3B"/>
                </a:solidFill>
                <a:effectLst/>
                <a:latin typeface="Menlo" panose="020B0609030804020204" pitchFamily="49" charset="0"/>
              </a:rPr>
              <a:t>, </a:t>
            </a:r>
            <a:r>
              <a:rPr lang="en-US" b="0" dirty="0">
                <a:solidFill>
                  <a:srgbClr val="098658"/>
                </a:solidFill>
                <a:effectLst/>
                <a:latin typeface="Menlo" panose="020B0609030804020204" pitchFamily="49" charset="0"/>
              </a:rPr>
              <a:t>10</a:t>
            </a:r>
            <a:r>
              <a:rPr lang="en-US" b="0" dirty="0">
                <a:solidFill>
                  <a:srgbClr val="3B3B3B"/>
                </a:solidFill>
                <a:effectLst/>
                <a:latin typeface="Menlo" panose="020B0609030804020204" pitchFamily="49" charset="0"/>
              </a:rPr>
              <a:t>]</a:t>
            </a:r>
          </a:p>
          <a:p>
            <a:endParaRPr lang="en-US" dirty="0"/>
          </a:p>
          <a:p>
            <a:endParaRPr lang="en-US" dirty="0"/>
          </a:p>
          <a:p>
            <a:r>
              <a:rPr lang="en-US" dirty="0"/>
              <a:t>I have iterated over different values of alpha to find the optimal setting.</a:t>
            </a:r>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model predicts outcomes for the test set. The mean absolute error (MAE), mean squared error (MSE), and R² score are computed for each iteration to evaluate model performance.</a:t>
            </a:r>
          </a:p>
          <a:p>
            <a:endParaRPr lang="en-US" dirty="0"/>
          </a:p>
          <a:p>
            <a:r>
              <a:rPr lang="en-US" dirty="0"/>
              <a:t>Which is shown in next slide.</a:t>
            </a:r>
          </a:p>
          <a:p>
            <a:endParaRPr lang="en-US" dirty="0"/>
          </a:p>
        </p:txBody>
      </p:sp>
    </p:spTree>
    <p:extLst>
      <p:ext uri="{BB962C8B-B14F-4D97-AF65-F5344CB8AC3E}">
        <p14:creationId xmlns:p14="http://schemas.microsoft.com/office/powerpoint/2010/main" val="691103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performance metrics for a regression model, specifically visualizing the model's learning curve and sensitivity analysis results across different alpha value.</a:t>
            </a:r>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t>Top Right Plot</a:t>
            </a:r>
            <a:r>
              <a:rPr lang="en-US" dirty="0"/>
              <a:t>: shows MSE, MAE, and R2 varying for different alpha parameters, displaying how MSE changes with different levels of regularization. The goal is to find an alpha that minimizes the validation error, indicating effective regularization that prevents overfitting. The same goes for MAE and R2</a:t>
            </a:r>
          </a:p>
          <a:p>
            <a:r>
              <a:rPr lang="en-US" dirty="0"/>
              <a:t>I used Ridge from the </a:t>
            </a:r>
            <a:r>
              <a:rPr lang="en-US" dirty="0" err="1"/>
              <a:t>sklearn</a:t>
            </a:r>
            <a:r>
              <a:rPr lang="en-US" dirty="0"/>
              <a:t> linear model and calculated MSE, MAE and R2 for each </a:t>
            </a:r>
            <a:r>
              <a:rPr lang="en-US" dirty="0" err="1"/>
              <a:t>iteratino</a:t>
            </a:r>
            <a:r>
              <a:rPr lang="en-US" dirty="0"/>
              <a:t> for alpha value. Used </a:t>
            </a:r>
          </a:p>
          <a:p>
            <a:endParaRPr lang="en-US" dirty="0"/>
          </a:p>
          <a:p>
            <a:r>
              <a:rPr lang="en-US" dirty="0"/>
              <a:t>The leftmost graph shows the learning curve of the regression model. It plots the mean squared error (MSE) on the vertical axis against the training set size and validation set on the horizontal axis. The curve includes two lines representing the training error (green line) and the validation error (red line).</a:t>
            </a:r>
          </a:p>
          <a:p>
            <a:endParaRPr lang="en-US" dirty="0"/>
          </a:p>
          <a:p>
            <a:r>
              <a:rPr lang="en-US" dirty="0"/>
              <a:t>This plot is implemented using a learning curve from </a:t>
            </a:r>
            <a:r>
              <a:rPr lang="en-US" dirty="0" err="1"/>
              <a:t>sklearn</a:t>
            </a:r>
            <a:r>
              <a:rPr lang="en-US" dirty="0"/>
              <a:t> model selection library, considering 5 cross-validation folds</a:t>
            </a:r>
          </a:p>
          <a:p>
            <a:endParaRPr lang="en-US" dirty="0"/>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t>
            </a:r>
            <a:r>
              <a:rPr lang="en-US" b="0" dirty="0" err="1">
                <a:solidFill>
                  <a:srgbClr val="A31515"/>
                </a:solidFill>
                <a:effectLst/>
                <a:latin typeface="Menlo" panose="020B0609030804020204" pitchFamily="49" charset="0"/>
              </a:rPr>
              <a:t>neg_mean_squared_error</a:t>
            </a:r>
            <a:r>
              <a:rPr lang="en-US" b="0" dirty="0">
                <a:solidFill>
                  <a:srgbClr val="3B3B3B"/>
                </a:solidFill>
                <a:effectLst/>
                <a:latin typeface="Menlo" panose="020B0609030804020204" pitchFamily="49" charset="0"/>
              </a:rPr>
              <a:t> scoring as. default</a:t>
            </a:r>
            <a:r>
              <a:rPr lang="en-US" dirty="0"/>
              <a:t>)</a:t>
            </a:r>
          </a:p>
          <a:p>
            <a:endParaRPr lang="en-US" dirty="0"/>
          </a:p>
          <a:p>
            <a:r>
              <a:rPr lang="en-US" dirty="0"/>
              <a:t>The learning curve is essential for understanding how well the model learns as more data is provided. Ideally, both training and validation errors should decrease as the training size increases, indicating that the model is learning effectively and generalizing well to new data. </a:t>
            </a:r>
          </a:p>
          <a:p>
            <a:endParaRPr lang="en-US" dirty="0"/>
          </a:p>
          <a:p>
            <a:r>
              <a:rPr lang="en-US" dirty="0"/>
              <a:t>In this, both training and validation errors are decreasing. A persisting gap between the training and validation lines could indicate overfitting, where the model learns the training data too closely and performs poorly on unseen data.</a:t>
            </a:r>
          </a:p>
          <a:p>
            <a:endParaRPr lang="en-US" dirty="0"/>
          </a:p>
          <a:p>
            <a:r>
              <a:rPr lang="en-US" dirty="0"/>
              <a:t>To conclude,  Multiple regression is not well suitable especially when the dependent and independent variables are not co-relating. </a:t>
            </a:r>
          </a:p>
          <a:p>
            <a:endParaRPr lang="en-US" dirty="0"/>
          </a:p>
          <a:p>
            <a:endParaRPr lang="en-US" dirty="0"/>
          </a:p>
          <a:p>
            <a:r>
              <a:rPr lang="en-US" dirty="0"/>
              <a:t>Moving </a:t>
            </a:r>
            <a:r>
              <a:rPr lang="en-US" dirty="0" err="1"/>
              <a:t>futher</a:t>
            </a:r>
            <a:r>
              <a:rPr lang="en-US" dirty="0"/>
              <a:t>..</a:t>
            </a:r>
          </a:p>
          <a:p>
            <a:endParaRPr lang="en-US" dirty="0"/>
          </a:p>
          <a:p>
            <a:endParaRPr lang="en-US" dirty="0"/>
          </a:p>
        </p:txBody>
      </p:sp>
    </p:spTree>
    <p:extLst>
      <p:ext uri="{BB962C8B-B14F-4D97-AF65-F5344CB8AC3E}">
        <p14:creationId xmlns:p14="http://schemas.microsoft.com/office/powerpoint/2010/main" val="1323893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a:t>
            </a:r>
            <a:r>
              <a:rPr lang="en-US" dirty="0" err="1"/>
              <a:t>aI</a:t>
            </a:r>
            <a:r>
              <a:rPr lang="en-US" dirty="0"/>
              <a:t> is implemented to enhance student support and feedback mechanisms based on predictive analytics from the models.</a:t>
            </a:r>
          </a:p>
          <a:p>
            <a:endParaRPr lang="en-US" dirty="0"/>
          </a:p>
          <a:p>
            <a:r>
              <a:rPr lang="en-US" dirty="0"/>
              <a:t>GPT- 3.5 turbo model is utilized to provide detailed, personalized feedback to students regarding their predicted success rates. This utilization of AI in education helps in creating a more interactive and responsive learning environment.</a:t>
            </a:r>
          </a:p>
          <a:p>
            <a:endParaRPr lang="en-US" dirty="0"/>
          </a:p>
          <a:p>
            <a:r>
              <a:rPr lang="en-US" dirty="0"/>
              <a:t>By leveraging the success rates predicted by models and considering various input factors (such as academic performance, family background, etc.), GPT can generate tailored feedback. This feedback is not generic but is customized to each student's specific situation, enhancing the relevance and potential impact of the feedback.</a:t>
            </a:r>
          </a:p>
          <a:p>
            <a:endParaRPr lang="en-US" dirty="0"/>
          </a:p>
          <a:p>
            <a:r>
              <a:rPr lang="en-US" dirty="0"/>
              <a:t>GPT-3.5 uses its advanced natural language processing capabilities to deliver feedback in a conversational, human-like tone, making it easier for students to understand and relate to the information being provided.</a:t>
            </a:r>
          </a:p>
          <a:p>
            <a:endParaRPr lang="en-US" dirty="0"/>
          </a:p>
          <a:p>
            <a:r>
              <a:rPr lang="en-US" dirty="0"/>
              <a:t>The function accepts a prompt that contains the contextual information necessary for generating the feedback. This prompt could include details about the student's performance, behavior, and other relevant data.</a:t>
            </a:r>
          </a:p>
          <a:p>
            <a:endParaRPr lang="en-US" dirty="0"/>
          </a:p>
          <a:p>
            <a:r>
              <a:rPr lang="en-US" dirty="0"/>
              <a:t>The function sends a request to the OpenAI API, specifying that the GPT-3.5-turbo model should be used. The request includes the prompt in a structured format where the role is set as "user" and the content carries the actual prompt.</a:t>
            </a:r>
          </a:p>
          <a:p>
            <a:endParaRPr lang="en-US" dirty="0"/>
          </a:p>
          <a:p>
            <a:r>
              <a:rPr lang="en-US" dirty="0"/>
              <a:t>Once the API processes the request, it returns a completion which includes the AI-generated feedback. This feedback is then printed and also packaged into a JSON response, making it suitable for web-based applications where such responses can be handled and displayed to end-users.</a:t>
            </a:r>
          </a:p>
          <a:p>
            <a:endParaRPr lang="en-US" dirty="0"/>
          </a:p>
        </p:txBody>
      </p:sp>
    </p:spTree>
    <p:extLst>
      <p:ext uri="{BB962C8B-B14F-4D97-AF65-F5344CB8AC3E}">
        <p14:creationId xmlns:p14="http://schemas.microsoft.com/office/powerpoint/2010/main" val="1638401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an example of the prompt and its output. We need to refine the prompt.</a:t>
            </a:r>
          </a:p>
        </p:txBody>
      </p:sp>
    </p:spTree>
    <p:extLst>
      <p:ext uri="{BB962C8B-B14F-4D97-AF65-F5344CB8AC3E}">
        <p14:creationId xmlns:p14="http://schemas.microsoft.com/office/powerpoint/2010/main" val="3729458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move to the demo part, Here I will show you about the questions we are asking for the students. And the model output and also the </a:t>
            </a:r>
            <a:r>
              <a:rPr lang="en-US" dirty="0" err="1"/>
              <a:t>gpt</a:t>
            </a:r>
            <a:r>
              <a:rPr lang="en-US" dirty="0"/>
              <a:t> implementation.</a:t>
            </a:r>
          </a:p>
          <a:p>
            <a:endParaRPr lang="en-US" dirty="0"/>
          </a:p>
        </p:txBody>
      </p:sp>
    </p:spTree>
    <p:extLst>
      <p:ext uri="{BB962C8B-B14F-4D97-AF65-F5344CB8AC3E}">
        <p14:creationId xmlns:p14="http://schemas.microsoft.com/office/powerpoint/2010/main" val="724248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0205d0772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30205d0772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To conclude, ACOSUS empowers students by providing </a:t>
            </a:r>
            <a:r>
              <a:rPr lang="en" sz="2400" b="1" dirty="0"/>
              <a:t>personalized insights</a:t>
            </a:r>
            <a:r>
              <a:rPr lang="en" sz="2400" dirty="0"/>
              <a:t> that help both students and advisors make informed decisions. The readiness score highlights strengths and areas for improvement. </a:t>
            </a:r>
          </a:p>
          <a:p>
            <a:pPr marL="0" lvl="0" indent="0" algn="l" rtl="0">
              <a:spcBef>
                <a:spcPts val="0"/>
              </a:spcBef>
              <a:spcAft>
                <a:spcPts val="0"/>
              </a:spcAft>
              <a:buNone/>
            </a:pPr>
            <a:endParaRPr lang="en" sz="2400" dirty="0"/>
          </a:p>
          <a:p>
            <a:r>
              <a:rPr lang="en" sz="2400" dirty="0"/>
              <a:t>Looking ahead, I plan to leverage </a:t>
            </a:r>
            <a:r>
              <a:rPr lang="en-US" sz="2400" dirty="0"/>
              <a:t>the </a:t>
            </a:r>
            <a:r>
              <a:rPr lang="en" sz="2400" dirty="0"/>
              <a:t>GPT prompt to provide </a:t>
            </a:r>
            <a:r>
              <a:rPr lang="en" sz="2400" b="1" dirty="0"/>
              <a:t>detailed feedback</a:t>
            </a:r>
            <a:r>
              <a:rPr lang="en" sz="2400" dirty="0"/>
              <a:t>. Additionally, and </a:t>
            </a:r>
            <a:r>
              <a:rPr lang="en-US" sz="4000" i="1" dirty="0">
                <a:effectLst/>
                <a:latin typeface="Helvetica" pitchFamily="2" charset="0"/>
              </a:rPr>
              <a:t>Focuses on refining and expanding the capabilities of its AI-driven models. A key area</a:t>
            </a:r>
            <a:endParaRPr lang="en-US" sz="4000" dirty="0">
              <a:effectLst/>
              <a:latin typeface="Helvetica" pitchFamily="2" charset="0"/>
            </a:endParaRPr>
          </a:p>
          <a:p>
            <a:r>
              <a:rPr lang="en-US" sz="4000" i="1" dirty="0">
                <a:effectLst/>
                <a:latin typeface="Helvetica" pitchFamily="2" charset="0"/>
              </a:rPr>
              <a:t>of development will be the further investigation and enhancement of deep learning</a:t>
            </a:r>
            <a:endParaRPr lang="en-US" sz="4000" dirty="0">
              <a:effectLst/>
              <a:latin typeface="Helvetica" pitchFamily="2" charset="0"/>
            </a:endParaRPr>
          </a:p>
          <a:p>
            <a:r>
              <a:rPr lang="en-US" sz="4000" i="1" dirty="0">
                <a:effectLst/>
                <a:latin typeface="Helvetica" pitchFamily="2" charset="0"/>
              </a:rPr>
              <a:t>models, which have demonstrated significant potential in understanding and predicting</a:t>
            </a:r>
            <a:r>
              <a:rPr lang="en-US" sz="4000" i="0" dirty="0">
                <a:effectLst/>
                <a:latin typeface="Helvetica" pitchFamily="2" charset="0"/>
              </a:rPr>
              <a:t> </a:t>
            </a:r>
            <a:r>
              <a:rPr lang="en-US" sz="4000" i="1" dirty="0">
                <a:effectLst/>
                <a:latin typeface="Helvetica" pitchFamily="2" charset="0"/>
              </a:rPr>
              <a:t>student outcomes more effectively than traditional methods.</a:t>
            </a:r>
          </a:p>
          <a:p>
            <a:endParaRPr lang="en-US" sz="4000" i="1" dirty="0">
              <a:effectLst/>
              <a:latin typeface="Helvetica" pitchFamily="2" charset="0"/>
            </a:endParaRPr>
          </a:p>
          <a:p>
            <a:r>
              <a:rPr lang="en-US" sz="4000" dirty="0">
                <a:effectLst/>
                <a:latin typeface="Helvetica" pitchFamily="2" charset="0"/>
              </a:rPr>
              <a:t>Aiming to </a:t>
            </a:r>
            <a:r>
              <a:rPr lang="en-US" sz="6000" i="1" dirty="0">
                <a:effectLst/>
                <a:latin typeface="Helvetica" pitchFamily="2" charset="0"/>
              </a:rPr>
              <a:t>incorporate additional layers and tuning the hyperparameters of existing</a:t>
            </a:r>
            <a:r>
              <a:rPr lang="en-US" sz="6000" i="0" dirty="0">
                <a:effectLst/>
                <a:latin typeface="Helvetica" pitchFamily="2" charset="0"/>
              </a:rPr>
              <a:t> </a:t>
            </a:r>
            <a:r>
              <a:rPr lang="en-US" sz="6000" i="1" dirty="0">
                <a:effectLst/>
                <a:latin typeface="Helvetica" pitchFamily="2" charset="0"/>
              </a:rPr>
              <a:t>neural networks</a:t>
            </a:r>
            <a:endParaRPr lang="en-US" sz="6000" dirty="0">
              <a:effectLst/>
              <a:latin typeface="Helvetica" pitchFamily="2" charset="0"/>
            </a:endParaRPr>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 sz="2400" dirty="0"/>
              <a:t>With that, I’d like to acknowledge. conclude the presentation.</a:t>
            </a:r>
            <a:endParaRPr sz="2400"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effectLst/>
                <a:latin typeface="Times New Roman" panose="02020603050405020304" pitchFamily="18" charset="0"/>
                <a:cs typeface="Times New Roman" panose="02020603050405020304" pitchFamily="18" charset="0"/>
              </a:rPr>
              <a:t>The development and progress of this research project would not have been</a:t>
            </a:r>
          </a:p>
          <a:p>
            <a:r>
              <a:rPr lang="en-US" sz="1100" dirty="0">
                <a:effectLst/>
                <a:latin typeface="Times New Roman" panose="02020603050405020304" pitchFamily="18" charset="0"/>
                <a:cs typeface="Times New Roman" panose="02020603050405020304" pitchFamily="18" charset="0"/>
              </a:rPr>
              <a:t>possible without the invaluable support and guidance of</a:t>
            </a:r>
          </a:p>
          <a:p>
            <a:r>
              <a:rPr lang="en-US" dirty="0"/>
              <a:t>My mentor </a:t>
            </a:r>
            <a:r>
              <a:rPr lang="en-US" i="1" dirty="0">
                <a:effectLst/>
                <a:latin typeface="Helvetica" pitchFamily="2" charset="0"/>
              </a:rPr>
              <a:t>Dr. </a:t>
            </a:r>
            <a:r>
              <a:rPr lang="en-US" i="1" dirty="0" err="1">
                <a:effectLst/>
                <a:latin typeface="Helvetica" pitchFamily="2" charset="0"/>
              </a:rPr>
              <a:t>Xiwei</a:t>
            </a:r>
            <a:r>
              <a:rPr lang="en-US" i="1" dirty="0">
                <a:effectLst/>
                <a:latin typeface="Helvetica" pitchFamily="2" charset="0"/>
              </a:rPr>
              <a:t> Wang,</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4147904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Beginning with the outline of the project,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First is the background of the project, where we'll explore the challenges faced by STEM students today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Followed with  how ACOSUS is making a difference.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We'll set clear objectives to define the goals of our system,</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then dive into the system's architecture and workflow to see how ACOSUS operates.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will also cover the types of data collected from students,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followed by a discussion on the predictive power of neural networks and regression models, and why these techniques were specifically chosen for this project.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We'll then showcase the model outputs, highlight key performance metrics, and outline future enhancements. Followed by project demo.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Finally, we'll conclude with a summary of the system's significant impact and its potential for future developments, ensuring a comprehensive understanding of how ACOSUS is transforming educational support for STEM students.</a:t>
            </a:r>
          </a:p>
          <a:p>
            <a:pPr marL="158750" indent="0">
              <a:buNone/>
            </a:pPr>
            <a:endParaRPr lang="en-US" dirty="0"/>
          </a:p>
          <a:p>
            <a:pPr marL="158750" indent="0">
              <a:buNone/>
            </a:pPr>
            <a:endParaRPr lang="en-US" dirty="0"/>
          </a:p>
          <a:p>
            <a:endParaRPr lang="en-US" dirty="0"/>
          </a:p>
          <a:p>
            <a:endParaRPr lang="en-US" dirty="0"/>
          </a:p>
          <a:p>
            <a:endParaRPr lang="en-US" dirty="0"/>
          </a:p>
          <a:p>
            <a:pPr marL="158750" indent="0">
              <a:buNone/>
            </a:pPr>
            <a:endParaRPr lang="en-US" dirty="0"/>
          </a:p>
          <a:p>
            <a:endParaRPr lang="en-US" dirty="0"/>
          </a:p>
          <a:p>
            <a:endParaRPr lang="en-US" dirty="0"/>
          </a:p>
          <a:p>
            <a:endParaRPr lang="en-US" dirty="0"/>
          </a:p>
          <a:p>
            <a:endParaRPr lang="en-US" dirty="0"/>
          </a:p>
          <a:p>
            <a:endParaRPr lang="en-US" dirty="0"/>
          </a:p>
          <a:p>
            <a:r>
              <a:rPr lang="en-US" dirty="0"/>
              <a:t>This slide outlines the roadmap for the presentation.</a:t>
            </a:r>
          </a:p>
          <a:p>
            <a:endParaRPr lang="en-US" dirty="0"/>
          </a:p>
          <a:p>
            <a:pPr>
              <a:buFont typeface="Arial" panose="020B0604020202020204" pitchFamily="34" charset="0"/>
              <a:buChar char="•"/>
            </a:pPr>
            <a:r>
              <a:rPr lang="en-US" b="1" dirty="0"/>
              <a:t>Background of the project</a:t>
            </a:r>
          </a:p>
          <a:p>
            <a:pPr>
              <a:buFont typeface="Arial" panose="020B0604020202020204" pitchFamily="34" charset="0"/>
              <a:buChar char="•"/>
            </a:pPr>
            <a:r>
              <a:rPr lang="en-US" b="1" dirty="0"/>
              <a:t>Challenges</a:t>
            </a:r>
            <a:r>
              <a:rPr lang="en-US" dirty="0"/>
              <a:t>: In this slide, I will be explaining about what are the challenges that STEM students are facing today. And how this project is being helping.</a:t>
            </a:r>
          </a:p>
          <a:p>
            <a:pPr>
              <a:buFont typeface="Arial" panose="020B0604020202020204" pitchFamily="34" charset="0"/>
              <a:buChar char="•"/>
            </a:pPr>
            <a:endParaRPr lang="en-US" dirty="0"/>
          </a:p>
          <a:p>
            <a:pPr>
              <a:buFont typeface="Arial" panose="020B0604020202020204" pitchFamily="34" charset="0"/>
              <a:buChar char="•"/>
            </a:pPr>
            <a:r>
              <a:rPr lang="en-US" b="1" dirty="0"/>
              <a:t>Objectives</a:t>
            </a:r>
            <a:r>
              <a:rPr lang="en-US" dirty="0"/>
              <a:t>: Explain the goals of the system.</a:t>
            </a:r>
          </a:p>
          <a:p>
            <a:pPr>
              <a:buFont typeface="Arial" panose="020B0604020202020204" pitchFamily="34" charset="0"/>
              <a:buChar char="•"/>
            </a:pPr>
            <a:endParaRPr lang="en-US" dirty="0"/>
          </a:p>
          <a:p>
            <a:pPr>
              <a:buFont typeface="Arial" panose="020B0604020202020204" pitchFamily="34" charset="0"/>
              <a:buChar char="•"/>
            </a:pPr>
            <a:r>
              <a:rPr lang="en-US" b="1" dirty="0"/>
              <a:t>How ACOSUS Works</a:t>
            </a:r>
            <a:r>
              <a:rPr lang="en-US" dirty="0"/>
              <a:t>: Details the system's architecture and workflow.</a:t>
            </a:r>
          </a:p>
          <a:p>
            <a:pPr>
              <a:buFont typeface="Arial" panose="020B0604020202020204" pitchFamily="34" charset="0"/>
              <a:buChar char="•"/>
            </a:pPr>
            <a:endParaRPr lang="en-US" dirty="0"/>
          </a:p>
          <a:p>
            <a:pPr>
              <a:buFont typeface="Arial" panose="020B0604020202020204" pitchFamily="34" charset="0"/>
              <a:buChar char="•"/>
            </a:pPr>
            <a:r>
              <a:rPr lang="en-US" b="1" dirty="0"/>
              <a:t>Data Collection</a:t>
            </a:r>
            <a:r>
              <a:rPr lang="en-US" dirty="0"/>
              <a:t>: Describes what type of data are collected from students.</a:t>
            </a:r>
          </a:p>
          <a:p>
            <a:pPr>
              <a:buFont typeface="Arial" panose="020B0604020202020204" pitchFamily="34" charset="0"/>
              <a:buChar char="•"/>
            </a:pPr>
            <a:endParaRPr lang="en-US" dirty="0"/>
          </a:p>
          <a:p>
            <a:pPr>
              <a:buFont typeface="Arial" panose="020B0604020202020204" pitchFamily="34" charset="0"/>
              <a:buChar char="•"/>
            </a:pPr>
            <a:r>
              <a:rPr lang="en-US" b="1" dirty="0"/>
              <a:t>Predictive Models</a:t>
            </a:r>
            <a:r>
              <a:rPr lang="en-US" dirty="0"/>
              <a:t>: Discusses the use of neural networks and regression models.</a:t>
            </a:r>
          </a:p>
          <a:p>
            <a:pPr>
              <a:buFont typeface="Arial" panose="020B0604020202020204" pitchFamily="34" charset="0"/>
              <a:buChar char="•"/>
            </a:pPr>
            <a:endParaRPr lang="en-US" dirty="0"/>
          </a:p>
          <a:p>
            <a:pPr>
              <a:buFont typeface="Arial" panose="020B0604020202020204" pitchFamily="34" charset="0"/>
              <a:buChar char="•"/>
            </a:pPr>
            <a:r>
              <a:rPr lang="en-US" b="1" dirty="0"/>
              <a:t>Why Neural Network &amp; Regression</a:t>
            </a:r>
            <a:r>
              <a:rPr lang="en-US" dirty="0"/>
              <a:t>: Explains why these techniques were chosen.</a:t>
            </a:r>
          </a:p>
          <a:p>
            <a:pPr>
              <a:buFont typeface="Arial" panose="020B0604020202020204" pitchFamily="34" charset="0"/>
              <a:buChar char="•"/>
            </a:pPr>
            <a:endParaRPr lang="en-US" dirty="0"/>
          </a:p>
          <a:p>
            <a:pPr>
              <a:buFont typeface="Arial" panose="020B0604020202020204" pitchFamily="34" charset="0"/>
              <a:buChar char="•"/>
            </a:pPr>
            <a:r>
              <a:rPr lang="en-US" b="1" dirty="0"/>
              <a:t>Outputs and Future Work</a:t>
            </a:r>
            <a:r>
              <a:rPr lang="en-US" dirty="0"/>
              <a:t>: Presents model outputs, highlights performance metrics, and outlines the next steps.</a:t>
            </a:r>
          </a:p>
          <a:p>
            <a:pPr>
              <a:buFont typeface="Arial" panose="020B0604020202020204" pitchFamily="34" charset="0"/>
              <a:buChar char="•"/>
            </a:pPr>
            <a:endParaRPr lang="en-US" dirty="0"/>
          </a:p>
          <a:p>
            <a:pPr>
              <a:buFont typeface="Arial" panose="020B0604020202020204" pitchFamily="34" charset="0"/>
              <a:buChar char="•"/>
            </a:pPr>
            <a:r>
              <a:rPr lang="en-US" b="1" dirty="0"/>
              <a:t>Conclusion</a:t>
            </a:r>
            <a:r>
              <a:rPr lang="en-US" dirty="0"/>
              <a:t>: Summarizes the system's impact and future potential.</a:t>
            </a:r>
          </a:p>
          <a:p>
            <a:endParaRPr lang="en-US" dirty="0"/>
          </a:p>
        </p:txBody>
      </p:sp>
    </p:spTree>
    <p:extLst>
      <p:ext uri="{BB962C8B-B14F-4D97-AF65-F5344CB8AC3E}">
        <p14:creationId xmlns:p14="http://schemas.microsoft.com/office/powerpoint/2010/main" val="2397743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0205d07725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0205d07725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2400" dirty="0"/>
            </a:br>
            <a:endParaRPr sz="2400" dirty="0"/>
          </a:p>
          <a:p>
            <a:pPr marL="0" lvl="0" indent="0" algn="l" rtl="0">
              <a:spcBef>
                <a:spcPts val="0"/>
              </a:spcBef>
              <a:spcAft>
                <a:spcPts val="0"/>
              </a:spcAft>
              <a:buNone/>
            </a:pPr>
            <a:r>
              <a:rPr lang="en" sz="2400" dirty="0"/>
              <a:t>Thank you for your time</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 sz="2400" dirty="0"/>
              <a:t>”I would love to hear your thoughts, </a:t>
            </a:r>
            <a:r>
              <a:rPr lang="en-US" sz="2400" dirty="0"/>
              <a:t>or </a:t>
            </a:r>
            <a:r>
              <a:rPr lang="en" sz="2400" dirty="0"/>
              <a:t>suggestions and answer any questions you might have. Please feel free to ask.”</a:t>
            </a:r>
            <a:endParaRPr sz="24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Moving forward.</a:t>
            </a:r>
            <a:endParaRPr sz="2400" dirty="0"/>
          </a:p>
          <a:p>
            <a:pPr marL="0" lvl="0" indent="0" algn="l" rtl="0">
              <a:spcBef>
                <a:spcPts val="0"/>
              </a:spcBef>
              <a:spcAft>
                <a:spcPts val="0"/>
              </a:spcAft>
              <a:buNone/>
            </a:pPr>
            <a:r>
              <a:rPr lang="en" sz="2400" dirty="0"/>
              <a:t>In STEM education, underrepresented minority students, particularly those at community colleges, </a:t>
            </a:r>
            <a:r>
              <a:rPr lang="en" sz="2400" b="1" dirty="0"/>
              <a:t>face unique challenges</a:t>
            </a:r>
            <a:r>
              <a:rPr lang="en" sz="2400" dirty="0"/>
              <a:t> when preparing to transfer to a four-year university. Many </a:t>
            </a:r>
            <a:r>
              <a:rPr lang="en" sz="2400" b="1" dirty="0"/>
              <a:t>struggle with uncertainty</a:t>
            </a:r>
            <a:r>
              <a:rPr lang="en" sz="2400" dirty="0"/>
              <a:t>—wondering if they are </a:t>
            </a:r>
            <a:r>
              <a:rPr lang="en" sz="2400" b="1" dirty="0"/>
              <a:t>academically ready</a:t>
            </a:r>
            <a:r>
              <a:rPr lang="en" sz="2400" dirty="0"/>
              <a:t>, if they have the</a:t>
            </a:r>
            <a:r>
              <a:rPr lang="en" sz="2400" b="1" dirty="0"/>
              <a:t> right skills</a:t>
            </a:r>
            <a:r>
              <a:rPr lang="en" sz="2400" dirty="0"/>
              <a:t>, or if they can </a:t>
            </a:r>
            <a:r>
              <a:rPr lang="en" sz="2400" b="1" dirty="0"/>
              <a:t>adapt to a new environment</a:t>
            </a:r>
            <a:r>
              <a:rPr lang="en" sz="2400" dirty="0"/>
              <a:t>. </a:t>
            </a:r>
            <a:r>
              <a:rPr lang="en" sz="2400" b="1" dirty="0"/>
              <a:t>Advisors are there to help guide</a:t>
            </a:r>
            <a:r>
              <a:rPr lang="en" sz="2400" dirty="0"/>
              <a:t> these students, but they also</a:t>
            </a:r>
            <a:r>
              <a:rPr lang="en" sz="2400" b="1" dirty="0"/>
              <a:t> face limitations</a:t>
            </a:r>
            <a:r>
              <a:rPr lang="en" sz="2400" dirty="0"/>
              <a:t>. Without </a:t>
            </a:r>
            <a:r>
              <a:rPr lang="en" sz="2400" b="1" dirty="0"/>
              <a:t>comprehensive tools</a:t>
            </a:r>
            <a:r>
              <a:rPr lang="en" sz="2400" dirty="0"/>
              <a:t>, it’s difficult to accurately assess each student's readiness. To explore these </a:t>
            </a:r>
            <a:r>
              <a:rPr lang="en" sz="2400" b="1" dirty="0"/>
              <a:t>challenges further will move to the next slide. </a:t>
            </a:r>
            <a:endParaRPr sz="24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The common and primary challenges that are faced is: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Firstly, Lack of </a:t>
            </a:r>
            <a:r>
              <a:rPr lang="en-US" dirty="0"/>
              <a:t>Evaluation Tools for advisors.</a:t>
            </a:r>
          </a:p>
          <a:p>
            <a:pPr marL="0" lvl="0" indent="0" algn="l" rtl="0">
              <a:spcBef>
                <a:spcPts val="0"/>
              </a:spcBef>
              <a:spcAft>
                <a:spcPts val="0"/>
              </a:spcAft>
              <a:buNone/>
            </a:pPr>
            <a:r>
              <a:rPr lang="en-US" dirty="0"/>
              <a:t>There will be significant gap in the resources available to advisors example include students personal data, family background or career interest, along with the information they also lack the necessary tools to evaluate students' preparedness for higher education transitions effectively. Without sophisticated tools, advisors may struggle to assess the academic readiness and personal circumstances of students accurately</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Secondly, Risk factors for the students.</a:t>
            </a:r>
          </a:p>
          <a:p>
            <a:pPr marL="0" lvl="0" indent="0" algn="l" rtl="0">
              <a:spcBef>
                <a:spcPts val="0"/>
              </a:spcBef>
              <a:spcAft>
                <a:spcPts val="0"/>
              </a:spcAft>
              <a:buNone/>
            </a:pPr>
            <a:r>
              <a:rPr lang="en-US" dirty="0"/>
              <a:t>This include academic choices, which can range from the selection of majors to specific course loads that may not align well with a student's capabilities or interests. Additionally, demographic factors also influence the success rate.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address all these, ACOSUS come into picture.</a:t>
            </a:r>
          </a:p>
          <a:p>
            <a:pPr marL="0" lvl="0" indent="0" algn="l" rtl="0">
              <a:spcBef>
                <a:spcPts val="0"/>
              </a:spcBef>
              <a:spcAft>
                <a:spcPts val="0"/>
              </a:spcAft>
              <a:buNone/>
            </a:pPr>
            <a:r>
              <a:rPr lang="en-US" dirty="0"/>
              <a:t>ACOSUS is introduced to mitigate these challenges by assessing student readiness and providing comprehensive support. It aids advisors in guiding students more effectively toward academic and career success. By integrating advanced analytics and machine learning</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Next, will dive into what are the main objective of this project.</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 dirty="0">
                <a:solidFill>
                  <a:schemeClr val="dk1"/>
                </a:solidFill>
              </a:rPr>
              <a: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"Thank you </a:t>
            </a:r>
            <a:r>
              <a:rPr lang="en" dirty="0" err="1">
                <a:solidFill>
                  <a:schemeClr val="dk1"/>
                </a:solidFill>
              </a:rPr>
              <a:t>sanjana</a:t>
            </a:r>
            <a:r>
              <a:rPr lang="en" dirty="0">
                <a:solidFill>
                  <a:schemeClr val="dk1"/>
                </a:solidFill>
              </a:rPr>
              <a:t>: </a:t>
            </a:r>
            <a:endParaRPr dirty="0">
              <a:solidFill>
                <a:schemeClr val="dk1"/>
              </a:solidFill>
            </a:endParaRPr>
          </a:p>
          <a:p>
            <a:pPr marL="0" lvl="0" indent="0" algn="l" rtl="0">
              <a:spcBef>
                <a:spcPts val="0"/>
              </a:spcBef>
              <a:spcAft>
                <a:spcPts val="0"/>
              </a:spcAft>
              <a:buNone/>
            </a:pPr>
            <a:r>
              <a:rPr lang="en" dirty="0">
                <a:solidFill>
                  <a:schemeClr val="dk1"/>
                </a:solidFill>
              </a:rPr>
              <a:t>Every student's journey is unique, and a one-size-fits-all approach doesn't effectively address individual needs."</a:t>
            </a:r>
            <a:endParaRPr dirty="0">
              <a:solidFill>
                <a:schemeClr val="dk1"/>
              </a:solidFill>
            </a:endParaRPr>
          </a:p>
          <a:p>
            <a:pPr marL="0" lvl="0" indent="0" algn="l" rtl="0">
              <a:spcBef>
                <a:spcPts val="0"/>
              </a:spcBef>
              <a:spcAft>
                <a:spcPts val="0"/>
              </a:spcAft>
              <a:buNone/>
            </a:pPr>
            <a:r>
              <a:rPr lang="en" dirty="0">
                <a:solidFill>
                  <a:schemeClr val="dk1"/>
                </a:solidFill>
              </a:rPr>
              <a:t>"Personalized support is essential to help students navigate academic challenges, build confidence, and make informed decisions about their educational paths."</a:t>
            </a:r>
            <a:endParaRPr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"But Without comprehensive tools, it's difficult for advisors to accurately assess each student's readiness."</a:t>
            </a:r>
            <a:endParaRPr b="1"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"They may rely on limited data, such as GPA or completed courses, which doesn't provide the full picture of a student's preparedness."</a:t>
            </a:r>
            <a:endParaRPr b="1" dirty="0">
              <a:solidFill>
                <a:schemeClr val="dk1"/>
              </a:solidFill>
            </a:endParaRPr>
          </a:p>
          <a:p>
            <a:pPr marL="0" lvl="0" indent="0" algn="l" rtl="0">
              <a:spcBef>
                <a:spcPts val="0"/>
              </a:spcBef>
              <a:spcAft>
                <a:spcPts val="0"/>
              </a:spcAft>
              <a:buNone/>
            </a:pPr>
            <a:r>
              <a:rPr lang="en" b="1" dirty="0">
                <a:solidFill>
                  <a:schemeClr val="dk1"/>
                </a:solidFill>
              </a:rPr>
              <a:t>"Advisors need deeper insights into factors like students personal circumstances and Access to resources to make informed recommendations." </a:t>
            </a:r>
            <a:endParaRPr b="1" dirty="0">
              <a:solidFill>
                <a:schemeClr val="dk1"/>
              </a:solidFill>
            </a:endParaRPr>
          </a:p>
          <a:p>
            <a:pPr marL="0" lvl="0" indent="0" algn="l" rtl="0">
              <a:spcBef>
                <a:spcPts val="0"/>
              </a:spcBef>
              <a:spcAft>
                <a:spcPts val="0"/>
              </a:spcAft>
              <a:buNone/>
            </a:pPr>
            <a:r>
              <a:rPr lang="en" b="1" dirty="0">
                <a:solidFill>
                  <a:schemeClr val="dk1"/>
                </a:solidFill>
              </a:rPr>
              <a:t>“"This is where our Interactive AI-Driven Counseling System, or ACOSUS, comes into play."</a:t>
            </a:r>
            <a:endParaRPr b="1" dirty="0">
              <a:solidFill>
                <a:schemeClr val="dk1"/>
              </a:solidFill>
            </a:endParaRPr>
          </a:p>
          <a:p>
            <a:pPr marL="0" lvl="0" indent="0" algn="l" rtl="0">
              <a:spcBef>
                <a:spcPts val="0"/>
              </a:spcBef>
              <a:spcAft>
                <a:spcPts val="0"/>
              </a:spcAft>
              <a:buNone/>
            </a:pPr>
            <a:r>
              <a:rPr lang="en" b="1" dirty="0">
                <a:solidFill>
                  <a:schemeClr val="dk1"/>
                </a:solidFill>
              </a:rPr>
              <a:t>"ACOSUS is designed to assess student preparedness comprehensively and provide actionable guidance."</a:t>
            </a:r>
            <a:endParaRPr b="1" dirty="0">
              <a:solidFill>
                <a:schemeClr val="dk1"/>
              </a:solidFill>
            </a:endParaRPr>
          </a:p>
          <a:p>
            <a:pPr marL="0" lvl="0" indent="0" algn="l" rtl="0">
              <a:spcBef>
                <a:spcPts val="0"/>
              </a:spcBef>
              <a:spcAft>
                <a:spcPts val="0"/>
              </a:spcAft>
              <a:buNone/>
            </a:pPr>
            <a:r>
              <a:rPr lang="en" b="1" dirty="0">
                <a:solidFill>
                  <a:schemeClr val="dk1"/>
                </a:solidFill>
              </a:rPr>
              <a:t>“Over to Sanjana”</a:t>
            </a:r>
            <a:endParaRPr b="1" dirty="0">
              <a:solidFill>
                <a:schemeClr val="dk1"/>
              </a:solidFill>
            </a:endParaRPr>
          </a:p>
          <a:p>
            <a:pPr marL="0" lvl="0" indent="0" algn="l" rtl="0">
              <a:spcBef>
                <a:spcPts val="0"/>
              </a:spcBef>
              <a:spcAft>
                <a:spcPts val="0"/>
              </a:spcAft>
              <a:buNone/>
            </a:pP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Demographic Factors:</a:t>
            </a:r>
            <a:r>
              <a:rPr lang="en" dirty="0">
                <a:solidFill>
                  <a:schemeClr val="dk1"/>
                </a:solidFill>
              </a:rPr>
              <a:t> This term encompasses aspects like socioeconomic status, ethnicity, first-generation college student status, and other background information that can impact a student's educational journey.</a:t>
            </a:r>
            <a:endParaRPr dirty="0">
              <a:solidFill>
                <a:schemeClr val="dk1"/>
              </a:solidFill>
            </a:endParaRPr>
          </a:p>
          <a:p>
            <a:pPr marL="0" lvl="0" indent="0" algn="l" rtl="0">
              <a:spcBef>
                <a:spcPts val="0"/>
              </a:spcBef>
              <a:spcAft>
                <a:spcPts val="0"/>
              </a:spcAft>
              <a:buNone/>
            </a:pPr>
            <a:r>
              <a:rPr lang="en" b="1" dirty="0">
                <a:solidFill>
                  <a:schemeClr val="dk1"/>
                </a:solidFill>
              </a:rPr>
              <a:t>Access to Resources:</a:t>
            </a:r>
            <a:r>
              <a:rPr lang="en" dirty="0">
                <a:solidFill>
                  <a:schemeClr val="dk1"/>
                </a:solidFill>
              </a:rPr>
              <a:t> Highlights the availability of academic support, financial aid, mentorship programs, and other resources that can influence student success.</a:t>
            </a:r>
            <a:endParaRPr dirty="0">
              <a:solidFill>
                <a:schemeClr val="dk1"/>
              </a:solidFill>
            </a:endParaRPr>
          </a:p>
          <a:p>
            <a:pPr marL="0" lvl="0" indent="0" algn="l" rtl="0">
              <a:spcBef>
                <a:spcPts val="0"/>
              </a:spcBef>
              <a:spcAft>
                <a:spcPts val="0"/>
              </a:spcAft>
              <a:buNone/>
            </a:pPr>
            <a:endParaRPr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dirty="0">
                <a:solidFill>
                  <a:schemeClr val="dk1"/>
                </a:solidFill>
              </a:rPr>
              <a:t>First Bullet Point:</a:t>
            </a:r>
            <a:endParaRPr b="1"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dirty="0">
                <a:solidFill>
                  <a:schemeClr val="dk1"/>
                </a:solidFill>
              </a:rPr>
              <a:t>Explain that advisors play a crucial role in student success but often lack comprehensive tools to evaluate each student's unique preparedness for transitioning to higher education levels.</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b="1" dirty="0">
                <a:solidFill>
                  <a:schemeClr val="dk1"/>
                </a:solidFill>
              </a:rPr>
              <a:t>Second Bullet Point:</a:t>
            </a:r>
            <a:endParaRPr b="1"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dirty="0">
                <a:solidFill>
                  <a:schemeClr val="dk1"/>
                </a:solidFill>
              </a:rPr>
              <a:t>Discuss how various risk factors affect student success:</a:t>
            </a:r>
            <a:endParaRPr dirty="0">
              <a:solidFill>
                <a:schemeClr val="dk1"/>
              </a:solidFill>
            </a:endParaRPr>
          </a:p>
          <a:p>
            <a:pPr marL="1371600" lvl="2" indent="-298450" algn="l" rtl="0">
              <a:lnSpc>
                <a:spcPct val="115000"/>
              </a:lnSpc>
              <a:spcBef>
                <a:spcPts val="0"/>
              </a:spcBef>
              <a:spcAft>
                <a:spcPts val="0"/>
              </a:spcAft>
              <a:buClr>
                <a:schemeClr val="dk1"/>
              </a:buClr>
              <a:buSzPts val="1100"/>
              <a:buChar char="■"/>
            </a:pPr>
            <a:r>
              <a:rPr lang="en" b="1" dirty="0">
                <a:solidFill>
                  <a:schemeClr val="dk1"/>
                </a:solidFill>
              </a:rPr>
              <a:t>Academic Choices:</a:t>
            </a:r>
            <a:r>
              <a:rPr lang="en" dirty="0">
                <a:solidFill>
                  <a:schemeClr val="dk1"/>
                </a:solidFill>
              </a:rPr>
              <a:t> The courses and programs students select can impact their readiness.</a:t>
            </a:r>
            <a:endParaRPr dirty="0">
              <a:solidFill>
                <a:schemeClr val="dk1"/>
              </a:solidFill>
            </a:endParaRPr>
          </a:p>
          <a:p>
            <a:pPr marL="1371600" lvl="2" indent="-298450" algn="l" rtl="0">
              <a:lnSpc>
                <a:spcPct val="115000"/>
              </a:lnSpc>
              <a:spcBef>
                <a:spcPts val="0"/>
              </a:spcBef>
              <a:spcAft>
                <a:spcPts val="0"/>
              </a:spcAft>
              <a:buClr>
                <a:schemeClr val="dk1"/>
              </a:buClr>
              <a:buSzPts val="1100"/>
              <a:buChar char="■"/>
            </a:pPr>
            <a:r>
              <a:rPr lang="en" b="1" dirty="0">
                <a:solidFill>
                  <a:schemeClr val="dk1"/>
                </a:solidFill>
              </a:rPr>
              <a:t>Demographic Factors:</a:t>
            </a:r>
            <a:r>
              <a:rPr lang="en" dirty="0">
                <a:solidFill>
                  <a:schemeClr val="dk1"/>
                </a:solidFill>
              </a:rPr>
              <a:t> Background elements like socioeconomic status, cultural expectations, and first-generation status can influence educational experiences.</a:t>
            </a:r>
            <a:endParaRPr dirty="0">
              <a:solidFill>
                <a:schemeClr val="dk1"/>
              </a:solidFill>
            </a:endParaRPr>
          </a:p>
          <a:p>
            <a:pPr marL="1371600" lvl="2" indent="-298450" algn="l" rtl="0">
              <a:lnSpc>
                <a:spcPct val="115000"/>
              </a:lnSpc>
              <a:spcBef>
                <a:spcPts val="0"/>
              </a:spcBef>
              <a:spcAft>
                <a:spcPts val="0"/>
              </a:spcAft>
              <a:buClr>
                <a:schemeClr val="dk1"/>
              </a:buClr>
              <a:buSzPts val="1100"/>
              <a:buChar char="■"/>
            </a:pPr>
            <a:r>
              <a:rPr lang="en" b="1" dirty="0">
                <a:solidFill>
                  <a:schemeClr val="dk1"/>
                </a:solidFill>
              </a:rPr>
              <a:t>Access to Resources:</a:t>
            </a:r>
            <a:r>
              <a:rPr lang="en" dirty="0">
                <a:solidFill>
                  <a:schemeClr val="dk1"/>
                </a:solidFill>
              </a:rPr>
              <a:t> Availability of academic support, financial assistance, and mentorship can significantly affect outcomes.</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dirty="0">
                <a:solidFill>
                  <a:schemeClr val="dk1"/>
                </a:solidFill>
              </a:rPr>
              <a:t>Emphasize that understanding these factors is essential for advisors to provide effective guidance.</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b="1" dirty="0">
                <a:solidFill>
                  <a:schemeClr val="dk1"/>
                </a:solidFill>
              </a:rPr>
              <a:t>Third Bullet Point:</a:t>
            </a:r>
            <a:endParaRPr b="1"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dirty="0">
                <a:solidFill>
                  <a:schemeClr val="dk1"/>
                </a:solidFill>
              </a:rPr>
              <a:t>Introduce ACOSUS as the solution that equips advisors with the necessary tools and insights.</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dirty="0">
                <a:solidFill>
                  <a:schemeClr val="dk1"/>
                </a:solidFill>
              </a:rPr>
              <a:t>Highlight how the system aggregates and analyzes these risk factors to assess student readiness.</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dirty="0">
                <a:solidFill>
                  <a:schemeClr val="dk1"/>
                </a:solidFill>
              </a:rPr>
              <a:t>Explain that ACOSUS supports advisors in making informed decisions to guide students toward success.</a:t>
            </a:r>
            <a:endParaRPr dirty="0">
              <a:solidFill>
                <a:schemeClr val="dk1"/>
              </a:solidFill>
            </a:endParaRPr>
          </a:p>
          <a:p>
            <a:pPr marL="0" lvl="0" indent="0" algn="l" rtl="0">
              <a:spcBef>
                <a:spcPts val="1200"/>
              </a:spcBef>
              <a:spcAft>
                <a:spcPts val="0"/>
              </a:spcAft>
              <a:buNone/>
            </a:pPr>
            <a:endParaRPr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f8552b2304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f8552b2304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2400" b="1" dirty="0">
                <a:solidFill>
                  <a:schemeClr val="dk1"/>
                </a:solidFill>
              </a:rPr>
            </a:br>
            <a:r>
              <a:rPr lang="en" sz="2400" b="1" dirty="0">
                <a:solidFill>
                  <a:schemeClr val="dk1"/>
                </a:solidFill>
              </a:rPr>
              <a:t>So, having identified these challenges, let’s now look at how ACOSUS addresses them. First, we collect essential data through our web application, gathering information about students' academic performance and demographic factors. </a:t>
            </a:r>
          </a:p>
          <a:p>
            <a:pPr marL="0" lvl="0" indent="0" algn="l" rtl="0">
              <a:spcBef>
                <a:spcPts val="0"/>
              </a:spcBef>
              <a:spcAft>
                <a:spcPts val="0"/>
              </a:spcAft>
              <a:buNone/>
            </a:pPr>
            <a:endParaRPr lang="en" sz="2400" b="1" dirty="0">
              <a:solidFill>
                <a:schemeClr val="dk1"/>
              </a:solidFill>
            </a:endParaRPr>
          </a:p>
          <a:p>
            <a:pPr marL="0" lvl="0" indent="0" algn="l" rtl="0">
              <a:spcBef>
                <a:spcPts val="0"/>
              </a:spcBef>
              <a:spcAft>
                <a:spcPts val="0"/>
              </a:spcAft>
              <a:buNone/>
            </a:pPr>
            <a:r>
              <a:rPr lang="en" sz="2400" b="1" dirty="0">
                <a:solidFill>
                  <a:schemeClr val="dk1"/>
                </a:solidFill>
              </a:rPr>
              <a:t>Next, our predictive models analyze this data to generate a readiness score. As we collect more data, the models continuously improve in accuracy. </a:t>
            </a:r>
          </a:p>
          <a:p>
            <a:pPr marL="0" lvl="0" indent="0" algn="l" rtl="0">
              <a:spcBef>
                <a:spcPts val="0"/>
              </a:spcBef>
              <a:spcAft>
                <a:spcPts val="0"/>
              </a:spcAft>
              <a:buNone/>
            </a:pPr>
            <a:endParaRPr lang="en" sz="2400" b="1" dirty="0">
              <a:solidFill>
                <a:schemeClr val="dk1"/>
              </a:solidFill>
            </a:endParaRPr>
          </a:p>
          <a:p>
            <a:pPr marL="0" lvl="0" indent="0" algn="l" rtl="0">
              <a:spcBef>
                <a:spcPts val="0"/>
              </a:spcBef>
              <a:spcAft>
                <a:spcPts val="0"/>
              </a:spcAft>
              <a:buNone/>
            </a:pPr>
            <a:r>
              <a:rPr lang="en" sz="2400" b="1" dirty="0">
                <a:solidFill>
                  <a:schemeClr val="dk1"/>
                </a:solidFill>
              </a:rPr>
              <a:t>Finally, this readiness score helps advisors tailor their guidance to meet the individual needs of each student, while students themselves can identify where they need to focus more attention.</a:t>
            </a:r>
            <a:endParaRPr sz="2400" b="1"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r>
              <a:rPr lang="en" sz="1100" dirty="0">
                <a:solidFill>
                  <a:schemeClr val="dk1"/>
                </a:solidFill>
              </a:rPr>
              <a:t>"With the key features in place, let’s take a closer look at how ACOSUS operates behind the scenes</a:t>
            </a:r>
            <a:endParaRPr lang="en-US" b="1"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endParaRPr b="1" dirty="0">
              <a:solidFill>
                <a:schemeClr val="dk1"/>
              </a:solidFill>
            </a:endParaRPr>
          </a:p>
          <a:p>
            <a:pPr marL="0" lvl="0" indent="0" algn="l" rtl="0">
              <a:spcBef>
                <a:spcPts val="0"/>
              </a:spcBef>
              <a:spcAft>
                <a:spcPts val="0"/>
              </a:spcAft>
              <a:buNone/>
            </a:pPr>
            <a:r>
              <a:rPr lang="en" b="1" dirty="0">
                <a:solidFill>
                  <a:schemeClr val="dk1"/>
                </a:solidFill>
              </a:rPr>
              <a:t>—-------------------------------------------------</a:t>
            </a:r>
            <a:endParaRPr b="1"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“As deep mentioned:</a:t>
            </a:r>
            <a:endParaRPr b="1"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“Having outlined the challenges faced by URM students and the need for enhanced support, I'd like to present the core objectives of our project.”</a:t>
            </a:r>
            <a:endParaRPr b="1"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Data Collection:</a:t>
            </a:r>
            <a:br>
              <a:rPr lang="en" b="1" dirty="0">
                <a:solidFill>
                  <a:schemeClr val="dk1"/>
                </a:solidFill>
              </a:rPr>
            </a:br>
            <a:r>
              <a:rPr lang="en" b="1" dirty="0">
                <a:solidFill>
                  <a:schemeClr val="dk1"/>
                </a:solidFill>
              </a:rPr>
              <a:t> "We are collecting the data via ACOSUS web Application this data includes academic performance, demographic information influencing student preparedness."</a:t>
            </a:r>
            <a:endParaRPr b="1"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“Predictive Models”:</a:t>
            </a:r>
            <a:endParaRPr b="1"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“We have developed custom predictive models which uses the collected data as source to provide a readiness score."</a:t>
            </a:r>
            <a:endParaRPr b="1"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"As more data is gathered, we can refine our predictive models to enhance accuracy."</a:t>
            </a:r>
            <a:endParaRPr b="1"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Preparedness Assessment: </a:t>
            </a:r>
            <a:endParaRPr b="1"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"With this readiness score, advisors can tailor their guidance to address specific student needs along with this students can understand their strengths and identify areas for improvement."</a:t>
            </a:r>
            <a:endParaRPr b="1" dirty="0">
              <a:solidFill>
                <a:schemeClr val="dk1"/>
              </a:solidFill>
            </a:endParaRPr>
          </a:p>
          <a:p>
            <a:pPr marL="0" lvl="0" indent="0" algn="l" rtl="0">
              <a:spcBef>
                <a:spcPts val="0"/>
              </a:spcBef>
              <a:spcAft>
                <a:spcPts val="0"/>
              </a:spcAft>
              <a:buClr>
                <a:schemeClr val="dk1"/>
              </a:buClr>
              <a:buSzPts val="1100"/>
              <a:buFont typeface="Arial"/>
              <a:buNone/>
            </a:pPr>
            <a:endParaRPr b="1" dirty="0">
              <a:solidFill>
                <a:schemeClr val="dk1"/>
              </a:solidFill>
            </a:endParaRPr>
          </a:p>
          <a:p>
            <a:pPr marL="0" lvl="0" indent="0" algn="l" rtl="0">
              <a:spcBef>
                <a:spcPts val="0"/>
              </a:spcBef>
              <a:spcAft>
                <a:spcPts val="0"/>
              </a:spcAft>
              <a:buClr>
                <a:schemeClr val="dk1"/>
              </a:buClr>
              <a:buSzPts val="1100"/>
              <a:buFont typeface="Arial"/>
              <a:buNone/>
            </a:pPr>
            <a:endParaRPr b="1" dirty="0">
              <a:solidFill>
                <a:schemeClr val="dk1"/>
              </a:solidFill>
            </a:endParaRPr>
          </a:p>
          <a:p>
            <a:pPr marL="0" lvl="0" indent="0" algn="l" rtl="0">
              <a:spcBef>
                <a:spcPts val="0"/>
              </a:spcBef>
              <a:spcAft>
                <a:spcPts val="0"/>
              </a:spcAft>
              <a:buNone/>
            </a:pPr>
            <a:r>
              <a:rPr lang="en" dirty="0"/>
              <a:t>The Key features will be further explained by Deep.</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2400" dirty="0">
                <a:solidFill>
                  <a:schemeClr val="dk1"/>
                </a:solidFill>
              </a:rPr>
            </a:br>
            <a:r>
              <a:rPr lang="en" sz="2400" dirty="0">
                <a:solidFill>
                  <a:schemeClr val="dk1"/>
                </a:solidFill>
              </a:rPr>
              <a:t>At the front end</a:t>
            </a:r>
            <a:r>
              <a:rPr lang="en" sz="4800" dirty="0">
                <a:solidFill>
                  <a:schemeClr val="dk1"/>
                </a:solidFill>
              </a:rPr>
              <a:t>, we have the </a:t>
            </a:r>
            <a:r>
              <a:rPr lang="en" sz="4800" b="1" dirty="0">
                <a:solidFill>
                  <a:schemeClr val="dk1"/>
                </a:solidFill>
              </a:rPr>
              <a:t>UI</a:t>
            </a:r>
            <a:r>
              <a:rPr lang="en" sz="4800" dirty="0">
                <a:solidFill>
                  <a:schemeClr val="dk1"/>
                </a:solidFill>
              </a:rPr>
              <a:t>, built using React, which serves as the main interface for students, advisors, and admins to interact with the system to </a:t>
            </a:r>
            <a:r>
              <a:rPr lang="en-US" sz="4800" dirty="0"/>
              <a:t>collects data</a:t>
            </a:r>
            <a:endParaRPr lang="en" sz="4800" dirty="0">
              <a:solidFill>
                <a:schemeClr val="dk1"/>
              </a:solidFill>
            </a:endParaRPr>
          </a:p>
          <a:p>
            <a:pPr marL="0" lvl="0" indent="0" algn="l" rtl="0">
              <a:spcBef>
                <a:spcPts val="0"/>
              </a:spcBef>
              <a:spcAft>
                <a:spcPts val="0"/>
              </a:spcAft>
              <a:buNone/>
            </a:pPr>
            <a:endParaRPr lang="en" sz="2400" dirty="0">
              <a:solidFill>
                <a:schemeClr val="dk1"/>
              </a:solidFill>
            </a:endParaRPr>
          </a:p>
          <a:p>
            <a:pPr marL="0" lvl="0" indent="0" algn="l" rtl="0">
              <a:spcBef>
                <a:spcPts val="0"/>
              </a:spcBef>
              <a:spcAft>
                <a:spcPts val="0"/>
              </a:spcAft>
              <a:buNone/>
            </a:pPr>
            <a:r>
              <a:rPr lang="en" sz="2400" dirty="0">
                <a:solidFill>
                  <a:schemeClr val="dk1"/>
                </a:solidFill>
              </a:rPr>
              <a:t>. When students input their data or complete surveys, it is sent to the </a:t>
            </a:r>
            <a:r>
              <a:rPr lang="en" sz="2400" b="1" dirty="0">
                <a:solidFill>
                  <a:schemeClr val="dk1"/>
                </a:solidFill>
              </a:rPr>
              <a:t>Backend Server</a:t>
            </a:r>
            <a:r>
              <a:rPr lang="en" sz="2400" dirty="0">
                <a:solidFill>
                  <a:schemeClr val="dk1"/>
                </a:solidFill>
              </a:rPr>
              <a:t>, built with Node.js. The backend acts as an intermediary between the UI, the </a:t>
            </a:r>
            <a:r>
              <a:rPr lang="en" sz="2400" b="1" dirty="0">
                <a:solidFill>
                  <a:schemeClr val="dk1"/>
                </a:solidFill>
              </a:rPr>
              <a:t>MongoDB Database</a:t>
            </a:r>
            <a:r>
              <a:rPr lang="en" sz="2400" dirty="0">
                <a:solidFill>
                  <a:schemeClr val="dk1"/>
                </a:solidFill>
              </a:rPr>
              <a:t>, and the </a:t>
            </a:r>
            <a:r>
              <a:rPr lang="en" sz="2400" b="1" dirty="0">
                <a:solidFill>
                  <a:schemeClr val="dk1"/>
                </a:solidFill>
              </a:rPr>
              <a:t>Model Server</a:t>
            </a:r>
            <a:r>
              <a:rPr lang="en" sz="2400" dirty="0">
                <a:solidFill>
                  <a:schemeClr val="dk1"/>
                </a:solidFill>
              </a:rPr>
              <a:t>. All the data collected is stored in MongoDB and send to model server.</a:t>
            </a:r>
            <a:endParaRPr sz="2400" dirty="0">
              <a:solidFill>
                <a:schemeClr val="dk1"/>
              </a:solidFill>
            </a:endParaRPr>
          </a:p>
          <a:p>
            <a:pPr marL="0" lvl="0" indent="0" algn="l" rtl="0">
              <a:spcBef>
                <a:spcPts val="0"/>
              </a:spcBef>
              <a:spcAft>
                <a:spcPts val="0"/>
              </a:spcAft>
              <a:buNone/>
            </a:pPr>
            <a:br>
              <a:rPr lang="en" sz="2400" dirty="0">
                <a:solidFill>
                  <a:schemeClr val="dk1"/>
                </a:solidFill>
              </a:rPr>
            </a:br>
            <a:r>
              <a:rPr lang="en-US" sz="2400" dirty="0">
                <a:solidFill>
                  <a:schemeClr val="dk1"/>
                </a:solidFill>
              </a:rPr>
              <a:t>The </a:t>
            </a:r>
            <a:r>
              <a:rPr lang="en-US" sz="2400" dirty="0"/>
              <a:t>real core of the project begins at the Model Server.</a:t>
            </a:r>
          </a:p>
          <a:p>
            <a:pPr marL="0" lvl="0" indent="0" algn="l" rtl="0">
              <a:spcBef>
                <a:spcPts val="0"/>
              </a:spcBef>
              <a:spcAft>
                <a:spcPts val="0"/>
              </a:spcAft>
              <a:buNone/>
            </a:pPr>
            <a:r>
              <a:rPr lang="en" sz="2400" dirty="0">
                <a:solidFill>
                  <a:schemeClr val="dk1"/>
                </a:solidFill>
              </a:rPr>
              <a:t> </a:t>
            </a:r>
          </a:p>
          <a:p>
            <a:pPr marL="0" lvl="0" indent="0" algn="l" rtl="0">
              <a:spcBef>
                <a:spcPts val="0"/>
              </a:spcBef>
              <a:spcAft>
                <a:spcPts val="0"/>
              </a:spcAft>
              <a:buNone/>
            </a:pPr>
            <a:r>
              <a:rPr lang="en" sz="2400" dirty="0">
                <a:solidFill>
                  <a:schemeClr val="dk1"/>
                </a:solidFill>
              </a:rPr>
              <a:t>Data will goes through several stages of processing </a:t>
            </a:r>
            <a:r>
              <a:rPr lang="en-US" sz="2400" dirty="0"/>
              <a:t>which is pivotal to the project’s success</a:t>
            </a:r>
            <a:r>
              <a:rPr lang="en" sz="2400" dirty="0">
                <a:solidFill>
                  <a:schemeClr val="dk1"/>
                </a:solidFill>
              </a:rPr>
              <a:t>. First, the data is cleansed by eliminating null values and converting non-numeric data into numeric form to ensure uniformity. This is followed by scaling, we scale the data to ensure consistency before it moves into the prediction phase, where success rates are generated.</a:t>
            </a:r>
          </a:p>
          <a:p>
            <a:pPr marL="0" lvl="0" indent="0" algn="l" rtl="0">
              <a:spcBef>
                <a:spcPts val="0"/>
              </a:spcBef>
              <a:spcAft>
                <a:spcPts val="0"/>
              </a:spcAft>
              <a:buNone/>
            </a:pPr>
            <a:endParaRPr lang="en" sz="2400" dirty="0">
              <a:solidFill>
                <a:schemeClr val="dk1"/>
              </a:solidFill>
            </a:endParaRPr>
          </a:p>
          <a:p>
            <a:pPr marL="0" lvl="0" indent="0" algn="l" rtl="0">
              <a:spcBef>
                <a:spcPts val="0"/>
              </a:spcBef>
              <a:spcAft>
                <a:spcPts val="0"/>
              </a:spcAft>
              <a:buNone/>
            </a:pPr>
            <a:r>
              <a:rPr lang="en" sz="2400" dirty="0">
                <a:solidFill>
                  <a:schemeClr val="dk1"/>
                </a:solidFill>
              </a:rPr>
              <a:t>Each step will be explained further more in detail in upcoming slides. On the training side, if there isn’t enough data available, we seed the model for training, following the same steps. Once the model is trained, it is used to generate the readiness score, which is then sent back to the UI for students and advisors to access.</a:t>
            </a:r>
            <a:r>
              <a:rPr lang="en" sz="2400" strike="sngStrike" dirty="0">
                <a:solidFill>
                  <a:schemeClr val="dk1"/>
                </a:solidFill>
              </a:rPr>
              <a:t> </a:t>
            </a:r>
            <a:r>
              <a:rPr lang="en" sz="2400" strike="noStrike" dirty="0">
                <a:solidFill>
                  <a:schemeClr val="dk1"/>
                </a:solidFill>
              </a:rPr>
              <a:t>This entire flow ensures that the data is processed efficiently and provides actionable insights to guide students and advisors.”</a:t>
            </a:r>
          </a:p>
          <a:p>
            <a:pPr marL="0" lvl="0" indent="0" algn="l" rtl="0">
              <a:spcBef>
                <a:spcPts val="0"/>
              </a:spcBef>
              <a:spcAft>
                <a:spcPts val="0"/>
              </a:spcAft>
              <a:buNone/>
            </a:pPr>
            <a:endParaRPr lang="en" sz="2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solidFill>
                  <a:schemeClr val="dk1"/>
                </a:solidFill>
              </a:rPr>
              <a:t>Now, will dive into each part.</a:t>
            </a:r>
            <a:endParaRPr sz="1800"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"With these key features in place, let's take a closer look at the overall system architecture and see how ACOSUS operates behind the scenes.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lnSpc>
                <a:spcPct val="115000"/>
              </a:lnSpc>
              <a:spcBef>
                <a:spcPts val="1200"/>
              </a:spcBef>
              <a:spcAft>
                <a:spcPts val="0"/>
              </a:spcAft>
              <a:buNone/>
            </a:pPr>
            <a:r>
              <a:rPr lang="en" dirty="0">
                <a:solidFill>
                  <a:schemeClr val="dk1"/>
                </a:solidFill>
              </a:rPr>
              <a:t>"At the front end, we have the </a:t>
            </a:r>
            <a:r>
              <a:rPr lang="en" b="1" dirty="0">
                <a:solidFill>
                  <a:schemeClr val="dk1"/>
                </a:solidFill>
              </a:rPr>
              <a:t>UI</a:t>
            </a:r>
            <a:r>
              <a:rPr lang="en" dirty="0">
                <a:solidFill>
                  <a:schemeClr val="dk1"/>
                </a:solidFill>
              </a:rPr>
              <a:t>, built using React, which is the main interface students, advisors, and administrators interact with.”</a:t>
            </a:r>
            <a:endParaRPr dirty="0">
              <a:solidFill>
                <a:schemeClr val="dk1"/>
              </a:solidFill>
            </a:endParaRPr>
          </a:p>
          <a:p>
            <a:pPr marL="0" lvl="0" indent="0" algn="l" rtl="0">
              <a:lnSpc>
                <a:spcPct val="115000"/>
              </a:lnSpc>
              <a:spcBef>
                <a:spcPts val="1200"/>
              </a:spcBef>
              <a:spcAft>
                <a:spcPts val="0"/>
              </a:spcAft>
              <a:buNone/>
            </a:pPr>
            <a:r>
              <a:rPr lang="en" dirty="0">
                <a:solidFill>
                  <a:schemeClr val="dk1"/>
                </a:solidFill>
              </a:rPr>
              <a:t>"Next, we have the </a:t>
            </a:r>
            <a:r>
              <a:rPr lang="en" b="1" dirty="0">
                <a:solidFill>
                  <a:schemeClr val="dk1"/>
                </a:solidFill>
              </a:rPr>
              <a:t>Backend Server</a:t>
            </a:r>
            <a:r>
              <a:rPr lang="en" dirty="0">
                <a:solidFill>
                  <a:schemeClr val="dk1"/>
                </a:solidFill>
              </a:rPr>
              <a:t>, built using Node.js, which acts as the intermediary and communicates between the UI, MongoDB Database and the </a:t>
            </a:r>
            <a:r>
              <a:rPr lang="en" b="1" dirty="0">
                <a:solidFill>
                  <a:schemeClr val="dk1"/>
                </a:solidFill>
              </a:rPr>
              <a:t>Model Server</a:t>
            </a:r>
            <a:r>
              <a:rPr lang="en" dirty="0">
                <a:solidFill>
                  <a:schemeClr val="dk1"/>
                </a:solidFill>
              </a:rPr>
              <a:t>."</a:t>
            </a:r>
            <a:endParaRPr dirty="0">
              <a:solidFill>
                <a:schemeClr val="dk1"/>
              </a:solidFill>
            </a:endParaRPr>
          </a:p>
          <a:p>
            <a:pPr marL="0" lvl="0" indent="0" algn="l" rtl="0">
              <a:lnSpc>
                <a:spcPct val="115000"/>
              </a:lnSpc>
              <a:spcBef>
                <a:spcPts val="1200"/>
              </a:spcBef>
              <a:spcAft>
                <a:spcPts val="0"/>
              </a:spcAft>
              <a:buNone/>
            </a:pPr>
            <a:r>
              <a:rPr lang="en" dirty="0">
                <a:solidFill>
                  <a:schemeClr val="dk1"/>
                </a:solidFill>
              </a:rPr>
              <a:t>"All the data collected from surveys and student information is stored in </a:t>
            </a:r>
            <a:r>
              <a:rPr lang="en" b="1" dirty="0">
                <a:solidFill>
                  <a:schemeClr val="dk1"/>
                </a:solidFill>
              </a:rPr>
              <a:t>MongoDB</a:t>
            </a:r>
            <a:r>
              <a:rPr lang="en" dirty="0">
                <a:solidFill>
                  <a:schemeClr val="dk1"/>
                </a:solidFill>
              </a:rPr>
              <a:t>, our database."</a:t>
            </a:r>
            <a:endParaRPr dirty="0">
              <a:solidFill>
                <a:schemeClr val="dk1"/>
              </a:solidFill>
            </a:endParaRPr>
          </a:p>
          <a:p>
            <a:pPr marL="0" lvl="0" indent="0" algn="l" rtl="0">
              <a:lnSpc>
                <a:spcPct val="115000"/>
              </a:lnSpc>
              <a:spcBef>
                <a:spcPts val="1200"/>
              </a:spcBef>
              <a:spcAft>
                <a:spcPts val="0"/>
              </a:spcAft>
              <a:buNone/>
            </a:pPr>
            <a:r>
              <a:rPr lang="en" dirty="0">
                <a:solidFill>
                  <a:schemeClr val="dk1"/>
                </a:solidFill>
              </a:rPr>
              <a:t>Over to </a:t>
            </a:r>
            <a:r>
              <a:rPr lang="en" dirty="0" err="1">
                <a:solidFill>
                  <a:schemeClr val="dk1"/>
                </a:solidFill>
              </a:rPr>
              <a:t>sanjana</a:t>
            </a:r>
            <a:r>
              <a:rPr lang="en" dirty="0">
                <a:solidFill>
                  <a:schemeClr val="dk1"/>
                </a:solidFill>
              </a:rPr>
              <a:t> she will explain  about how the model server works:</a:t>
            </a:r>
            <a:endParaRPr dirty="0">
              <a:solidFill>
                <a:schemeClr val="dk1"/>
              </a:solidFill>
            </a:endParaRPr>
          </a:p>
          <a:p>
            <a:pPr marL="0" lvl="0" indent="0" algn="l" rtl="0">
              <a:lnSpc>
                <a:spcPct val="115000"/>
              </a:lnSpc>
              <a:spcBef>
                <a:spcPts val="1200"/>
              </a:spcBef>
              <a:spcAft>
                <a:spcPts val="0"/>
              </a:spcAft>
              <a:buNone/>
            </a:pPr>
            <a:r>
              <a:rPr lang="en" b="1" dirty="0">
                <a:solidFill>
                  <a:schemeClr val="dk1"/>
                </a:solidFill>
              </a:rPr>
              <a:t>EXPLAIN THE MODEL SERVER</a:t>
            </a:r>
            <a:endParaRPr b="1" dirty="0">
              <a:solidFill>
                <a:schemeClr val="dk1"/>
              </a:solidFill>
            </a:endParaRPr>
          </a:p>
          <a:p>
            <a:pPr marL="0" lvl="0" indent="0" algn="l" rtl="0">
              <a:lnSpc>
                <a:spcPct val="115000"/>
              </a:lnSpc>
              <a:spcBef>
                <a:spcPts val="1200"/>
              </a:spcBef>
              <a:spcAft>
                <a:spcPts val="0"/>
              </a:spcAft>
              <a:buNone/>
            </a:pPr>
            <a:r>
              <a:rPr lang="en" dirty="0">
                <a:solidFill>
                  <a:schemeClr val="dk1"/>
                </a:solidFill>
              </a:rPr>
              <a:t>"As you can see, the system flows from the </a:t>
            </a:r>
            <a:r>
              <a:rPr lang="en" b="1" dirty="0">
                <a:solidFill>
                  <a:schemeClr val="dk1"/>
                </a:solidFill>
              </a:rPr>
              <a:t>UI</a:t>
            </a:r>
            <a:r>
              <a:rPr lang="en" dirty="0">
                <a:solidFill>
                  <a:schemeClr val="dk1"/>
                </a:solidFill>
              </a:rPr>
              <a:t>, through the </a:t>
            </a:r>
            <a:r>
              <a:rPr lang="en" b="1" dirty="0">
                <a:solidFill>
                  <a:schemeClr val="dk1"/>
                </a:solidFill>
              </a:rPr>
              <a:t>Backend Server</a:t>
            </a:r>
            <a:r>
              <a:rPr lang="en" dirty="0">
                <a:solidFill>
                  <a:schemeClr val="dk1"/>
                </a:solidFill>
              </a:rPr>
              <a:t>, into the </a:t>
            </a:r>
            <a:r>
              <a:rPr lang="en" b="1" dirty="0">
                <a:solidFill>
                  <a:schemeClr val="dk1"/>
                </a:solidFill>
              </a:rPr>
              <a:t>Model Server</a:t>
            </a:r>
            <a:r>
              <a:rPr lang="en" dirty="0">
                <a:solidFill>
                  <a:schemeClr val="dk1"/>
                </a:solidFill>
              </a:rPr>
              <a:t> where data is processed followed with data cleaning where we eliminate all the null values and transform all the non numeric to the numeric followed with scaling followed with predictions, and success rates are returned."</a:t>
            </a:r>
            <a:endParaRPr dirty="0">
              <a:solidFill>
                <a:schemeClr val="dk1"/>
              </a:solidFill>
            </a:endParaRPr>
          </a:p>
          <a:p>
            <a:pPr marL="0" lvl="0" indent="0" algn="l" rtl="0">
              <a:lnSpc>
                <a:spcPct val="115000"/>
              </a:lnSpc>
              <a:spcBef>
                <a:spcPts val="1200"/>
              </a:spcBef>
              <a:spcAft>
                <a:spcPts val="0"/>
              </a:spcAft>
              <a:buNone/>
            </a:pPr>
            <a:r>
              <a:rPr lang="en" dirty="0">
                <a:solidFill>
                  <a:schemeClr val="dk1"/>
                </a:solidFill>
              </a:rPr>
              <a:t>On the other hand, We are using the collected data to train the model, If data is not available we will seed data for training purpose follows the same steps at last the model is generated. </a:t>
            </a:r>
            <a:endParaRPr dirty="0">
              <a:solidFill>
                <a:schemeClr val="dk1"/>
              </a:solidFill>
            </a:endParaRPr>
          </a:p>
          <a:p>
            <a:pPr marL="0" lvl="0" indent="0" algn="l" rtl="0">
              <a:lnSpc>
                <a:spcPct val="115000"/>
              </a:lnSpc>
              <a:spcBef>
                <a:spcPts val="1200"/>
              </a:spcBef>
              <a:spcAft>
                <a:spcPts val="0"/>
              </a:spcAft>
              <a:buNone/>
            </a:pPr>
            <a:r>
              <a:rPr lang="en" dirty="0">
                <a:solidFill>
                  <a:schemeClr val="dk1"/>
                </a:solidFill>
              </a:rPr>
              <a:t>The generated model is used for prediction.</a:t>
            </a:r>
            <a:endParaRPr dirty="0">
              <a:solidFill>
                <a:schemeClr val="dk1"/>
              </a:solidFill>
            </a:endParaRPr>
          </a:p>
          <a:p>
            <a:pPr marL="0" lvl="0" indent="0" algn="l" rtl="0">
              <a:lnSpc>
                <a:spcPct val="115000"/>
              </a:lnSpc>
              <a:spcBef>
                <a:spcPts val="1200"/>
              </a:spcBef>
              <a:spcAft>
                <a:spcPts val="0"/>
              </a:spcAft>
              <a:buNone/>
            </a:pPr>
            <a:r>
              <a:rPr lang="en" dirty="0">
                <a:solidFill>
                  <a:schemeClr val="dk1"/>
                </a:solidFill>
              </a:rPr>
              <a:t>"Now that we've covered how ACOSUS processes and predicts student success behind the scenes, let's shift our focus to how different users interact with the system.”</a:t>
            </a:r>
            <a:endParaRPr dirty="0">
              <a:solidFill>
                <a:schemeClr val="dk1"/>
              </a:solidFill>
            </a:endParaRPr>
          </a:p>
          <a:p>
            <a:pPr marL="0" lvl="0" indent="0" algn="l" rtl="0">
              <a:lnSpc>
                <a:spcPct val="115000"/>
              </a:lnSpc>
              <a:spcBef>
                <a:spcPts val="1200"/>
              </a:spcBef>
              <a:spcAft>
                <a:spcPts val="0"/>
              </a:spcAft>
              <a:buNone/>
            </a:pPr>
            <a:r>
              <a:rPr lang="en" dirty="0">
                <a:solidFill>
                  <a:schemeClr val="dk1"/>
                </a:solidFill>
              </a:rPr>
              <a:t>Over to you Deep.</a:t>
            </a: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r>
              <a:rPr lang="en" b="1" dirty="0">
                <a:solidFill>
                  <a:schemeClr val="dk1"/>
                </a:solidFill>
              </a:rPr>
              <a:t>[Model Server: Core Processing]</a:t>
            </a:r>
            <a:endParaRPr b="1" dirty="0">
              <a:solidFill>
                <a:schemeClr val="dk1"/>
              </a:solidFill>
            </a:endParaRPr>
          </a:p>
          <a:p>
            <a:pPr marL="0" lvl="0" indent="0" algn="l" rtl="0">
              <a:lnSpc>
                <a:spcPct val="115000"/>
              </a:lnSpc>
              <a:spcBef>
                <a:spcPts val="1200"/>
              </a:spcBef>
              <a:spcAft>
                <a:spcPts val="0"/>
              </a:spcAft>
              <a:buNone/>
            </a:pPr>
            <a:endParaRPr b="1" dirty="0">
              <a:solidFill>
                <a:schemeClr val="dk1"/>
              </a:solidFill>
            </a:endParaRPr>
          </a:p>
          <a:p>
            <a:pPr marL="0" lvl="0" indent="0" algn="l" rtl="0">
              <a:lnSpc>
                <a:spcPct val="115000"/>
              </a:lnSpc>
              <a:spcBef>
                <a:spcPts val="1200"/>
              </a:spcBef>
              <a:spcAft>
                <a:spcPts val="0"/>
              </a:spcAft>
              <a:buNone/>
            </a:pPr>
            <a:r>
              <a:rPr lang="en" b="1" dirty="0">
                <a:solidFill>
                  <a:schemeClr val="dk1"/>
                </a:solidFill>
              </a:rPr>
              <a:t>System Flow Summary:</a:t>
            </a:r>
            <a:endParaRPr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dirty="0">
                <a:solidFill>
                  <a:schemeClr val="dk1"/>
                </a:solidFill>
              </a:rPr>
              <a:t>Flow of Data:</a:t>
            </a:r>
            <a:endParaRPr b="1" dirty="0">
              <a:solidFill>
                <a:schemeClr val="dk1"/>
              </a:solidFill>
            </a:endParaRPr>
          </a:p>
          <a:p>
            <a:pPr marL="914400" lvl="1" indent="-298450" algn="l" rtl="0">
              <a:lnSpc>
                <a:spcPct val="115000"/>
              </a:lnSpc>
              <a:spcBef>
                <a:spcPts val="0"/>
              </a:spcBef>
              <a:spcAft>
                <a:spcPts val="0"/>
              </a:spcAft>
              <a:buClr>
                <a:schemeClr val="dk1"/>
              </a:buClr>
              <a:buSzPts val="1100"/>
              <a:buChar char="○"/>
            </a:pP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b="1" dirty="0">
                <a:solidFill>
                  <a:schemeClr val="dk1"/>
                </a:solidFill>
              </a:rPr>
              <a:t>How It Works Together:</a:t>
            </a:r>
            <a:endParaRPr b="1"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dirty="0">
                <a:solidFill>
                  <a:schemeClr val="dk1"/>
                </a:solidFill>
              </a:rPr>
              <a:t>"This architecture ensures that student data is collected, transformed, and processed efficiently to produce actionable insights that help both students and advisors."</a:t>
            </a: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r>
              <a:rPr lang="en" b="1" dirty="0">
                <a:solidFill>
                  <a:schemeClr val="dk1"/>
                </a:solidFill>
              </a:rPr>
              <a:t>[Transition to Next Section]</a:t>
            </a:r>
            <a:endParaRPr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dirty="0">
                <a:solidFill>
                  <a:schemeClr val="dk1"/>
                </a:solidFill>
              </a:rPr>
              <a:t>Wrap Up:</a:t>
            </a:r>
            <a:endParaRPr b="1"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dirty="0">
                <a:solidFill>
                  <a:schemeClr val="dk1"/>
                </a:solidFill>
              </a:rPr>
              <a:t>"Now that we’ve seen how the system operates, let’s explore how these predictions and insights are utilized in real-time by students and advisors."</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b="1" dirty="0">
                <a:solidFill>
                  <a:schemeClr val="dk1"/>
                </a:solidFill>
              </a:rPr>
              <a:t>Engagement:</a:t>
            </a:r>
            <a:endParaRPr b="1"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dirty="0">
                <a:solidFill>
                  <a:schemeClr val="dk1"/>
                </a:solidFill>
              </a:rPr>
              <a:t>"This powerful system architecture enables us to continuously improve how we assess and support student success."</a:t>
            </a:r>
            <a:endParaRPr dirty="0">
              <a:solidFill>
                <a:schemeClr val="dk1"/>
              </a:solidFill>
            </a:endParaRPr>
          </a:p>
          <a:p>
            <a:pPr marL="0" lvl="0" indent="0" algn="l" rtl="0">
              <a:spcBef>
                <a:spcPts val="120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gathering comprehensive academic and personal data about students to evaluate their preparedness. </a:t>
            </a:r>
          </a:p>
          <a:p>
            <a:endParaRPr lang="en-US" dirty="0"/>
          </a:p>
          <a:p>
            <a:r>
              <a:rPr lang="en-US" dirty="0"/>
              <a:t>The academic data includes information such as their </a:t>
            </a:r>
            <a:r>
              <a:rPr lang="en-US" b="1" dirty="0"/>
              <a:t>GPA</a:t>
            </a:r>
            <a:r>
              <a:rPr lang="en-US" dirty="0"/>
              <a:t>, </a:t>
            </a:r>
            <a:r>
              <a:rPr lang="en-US" b="1" dirty="0"/>
              <a:t>SAT scores</a:t>
            </a:r>
            <a:r>
              <a:rPr lang="en-US" dirty="0"/>
              <a:t>, </a:t>
            </a:r>
            <a:r>
              <a:rPr lang="en-US" b="1" dirty="0"/>
              <a:t>total credits earned</a:t>
            </a:r>
            <a:r>
              <a:rPr lang="en-US" dirty="0"/>
              <a:t>, </a:t>
            </a:r>
            <a:r>
              <a:rPr lang="en-US" b="1" dirty="0"/>
              <a:t>courses completed</a:t>
            </a:r>
            <a:r>
              <a:rPr lang="en-US" dirty="0"/>
              <a:t>, and their </a:t>
            </a:r>
            <a:r>
              <a:rPr lang="en-US" b="1" dirty="0"/>
              <a:t>career goals</a:t>
            </a:r>
            <a:r>
              <a:rPr lang="en-US" dirty="0"/>
              <a:t>. Additionally, we consider their level of interest in their chosen field, prior work or internship experience, their enrollment status (whether they have graduated or are currently studying), and their start date and expected graduation date. For graduates, we also track whether they secured an internship or a full-time job after completing their studies.</a:t>
            </a:r>
          </a:p>
          <a:p>
            <a:endParaRPr lang="en-US" dirty="0"/>
          </a:p>
          <a:p>
            <a:r>
              <a:rPr lang="en-US" dirty="0"/>
              <a:t>On the personal side, we collect </a:t>
            </a:r>
            <a:r>
              <a:rPr lang="en-US" b="1" dirty="0"/>
              <a:t>demographic data</a:t>
            </a:r>
            <a:r>
              <a:rPr lang="en-US" dirty="0"/>
              <a:t> to gain a broader perspective on factors that might influence their success. This includes:</a:t>
            </a:r>
          </a:p>
          <a:p>
            <a:pPr>
              <a:buFont typeface="Arial" panose="020B0604020202020204" pitchFamily="34" charset="0"/>
              <a:buChar char="•"/>
            </a:pPr>
            <a:r>
              <a:rPr lang="en-US" b="1" dirty="0"/>
              <a:t>Distance proximity</a:t>
            </a:r>
            <a:r>
              <a:rPr lang="en-US" dirty="0"/>
              <a:t>: The distance between their home and the college, which may impact their daily commute and overall accessibility to resources.</a:t>
            </a:r>
          </a:p>
          <a:p>
            <a:pPr>
              <a:buFont typeface="Arial" panose="020B0604020202020204" pitchFamily="34" charset="0"/>
              <a:buChar char="•"/>
            </a:pPr>
            <a:endParaRPr lang="en-US" dirty="0"/>
          </a:p>
          <a:p>
            <a:pPr>
              <a:buFont typeface="Arial" panose="020B0604020202020204" pitchFamily="34" charset="0"/>
              <a:buChar char="•"/>
            </a:pPr>
            <a:r>
              <a:rPr lang="en-US" b="1" dirty="0"/>
              <a:t>Family income and support</a:t>
            </a:r>
            <a:r>
              <a:rPr lang="en-US" dirty="0"/>
              <a:t>: Insights into their financial background and whether they receive support from their family, which can affect their ability to focus on academic goals.</a:t>
            </a:r>
          </a:p>
          <a:p>
            <a:pPr>
              <a:buFont typeface="Arial" panose="020B0604020202020204" pitchFamily="34" charset="0"/>
              <a:buChar char="•"/>
            </a:pPr>
            <a:r>
              <a:rPr lang="en-US" b="1" dirty="0"/>
              <a:t>Scholarships</a:t>
            </a:r>
            <a:r>
              <a:rPr lang="en-US" dirty="0"/>
              <a:t>: Whether they have received any form of scholarship assistance, which might alleviate financial burdens and positively influence their academic performance.</a:t>
            </a:r>
          </a:p>
          <a:p>
            <a:pPr>
              <a:buFont typeface="Arial" panose="020B0604020202020204" pitchFamily="34" charset="0"/>
              <a:buChar char="•"/>
            </a:pPr>
            <a:r>
              <a:rPr lang="en-US" b="1" dirty="0"/>
              <a:t>Personality scores</a:t>
            </a:r>
            <a:r>
              <a:rPr lang="en-US" dirty="0"/>
              <a:t>: to understand how personal characteristics, such as determination, and adaptability, contribute to their academic and career success.</a:t>
            </a:r>
          </a:p>
          <a:p>
            <a:pPr>
              <a:buFont typeface="Arial" panose="020B0604020202020204" pitchFamily="34" charset="0"/>
              <a:buChar char="•"/>
            </a:pPr>
            <a:endParaRPr lang="en-US" dirty="0"/>
          </a:p>
          <a:p>
            <a:pPr marL="158750" indent="0">
              <a:buNone/>
            </a:pPr>
            <a:r>
              <a:rPr lang="en-US" dirty="0"/>
              <a:t>This data is critical for developing predictive models that assess students’ preparedness, provide actionable feedback, and guide them toward achieving their academic and career aspirations.</a:t>
            </a:r>
          </a:p>
          <a:p>
            <a:pPr marL="158750" indent="0">
              <a:buNone/>
            </a:pPr>
            <a:endParaRPr lang="en-US" dirty="0"/>
          </a:p>
          <a:p>
            <a:pPr marL="158750" indent="0">
              <a:buNone/>
            </a:pPr>
            <a:r>
              <a:rPr lang="en-US" dirty="0"/>
              <a:t>On the right hand is an example of how data is structed in </a:t>
            </a:r>
            <a:r>
              <a:rPr lang="en-US" dirty="0" err="1"/>
              <a:t>json</a:t>
            </a:r>
            <a:r>
              <a:rPr lang="en-US" dirty="0"/>
              <a:t>.</a:t>
            </a:r>
          </a:p>
          <a:p>
            <a:pPr marL="158750" indent="0">
              <a:buNone/>
            </a:pPr>
            <a:endParaRPr lang="en-US" dirty="0"/>
          </a:p>
          <a:p>
            <a:pPr marL="158750" indent="0">
              <a:buNone/>
            </a:pPr>
            <a:r>
              <a:rPr lang="en-US" dirty="0"/>
              <a:t>In next slide will see in detail.</a:t>
            </a:r>
          </a:p>
        </p:txBody>
      </p:sp>
    </p:spTree>
    <p:extLst>
      <p:ext uri="{BB962C8B-B14F-4D97-AF65-F5344CB8AC3E}">
        <p14:creationId xmlns:p14="http://schemas.microsoft.com/office/powerpoint/2010/main" val="4008690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details the structure of data attributes used in the system, outlining how they are prioritized and utilized in evaluating the success rates of students in a predictive model. Each attribute is assigned a priority score ranging from 0 to 10, where 10 represents the highest level of importance. These priority scores are integral to the model as they influence the weight each attribute contributes to the overall success rate calculation. Here’s a detailed look at each component of the table:</a:t>
            </a:r>
          </a:p>
          <a:p>
            <a:pPr>
              <a:buFont typeface="Arial" panose="020B0604020202020204" pitchFamily="34" charset="0"/>
              <a:buChar char="•"/>
            </a:pPr>
            <a:endParaRPr lang="en-US" b="1" dirty="0"/>
          </a:p>
          <a:p>
            <a:pPr>
              <a:buFont typeface="Arial" panose="020B0604020202020204" pitchFamily="34" charset="0"/>
              <a:buChar char="•"/>
            </a:pPr>
            <a:r>
              <a:rPr lang="en-US" b="1" dirty="0"/>
              <a:t>GPA, Credits, SAT:</a:t>
            </a:r>
            <a:r>
              <a:rPr lang="en-US" dirty="0"/>
              <a:t> These numerical attributes have high priority scores (9 for GPA and SAT, 8 for Credits) because of their significant impact on academic evaluations. Different values and weightages are provided for GPA and Credits, reflecting their varied impact on outcomes.</a:t>
            </a:r>
          </a:p>
          <a:p>
            <a:endParaRPr lang="en-US" dirty="0"/>
          </a:p>
          <a:p>
            <a:r>
              <a:rPr lang="en-US" b="1" dirty="0"/>
              <a:t>Courses, Career, Interest, Experience, Family, Personality, Scholarship, Income, Distance, Work:</a:t>
            </a:r>
            <a:r>
              <a:rPr lang="en-US" dirty="0"/>
              <a:t> These attributes vary in type (number or string) and priority, illustrating their varied roles in the model. For instance, Career and Work are highly prioritized (9 and 9 respectively), emphasizing their critical role in determining career success. Interest and Experience have medium priority and are quantified through options such as 'Extremely Interested' or 'Internship', with assigned probabilities to indicate </a:t>
            </a:r>
            <a:r>
              <a:rPr lang="en-US" b="1" dirty="0"/>
              <a:t>how frequently these might be expected to occur in the seed data.</a:t>
            </a:r>
          </a:p>
          <a:p>
            <a:endParaRPr lang="en-US" dirty="0"/>
          </a:p>
          <a:p>
            <a:r>
              <a:rPr lang="en-US" b="1" dirty="0"/>
              <a:t>Seed Data:</a:t>
            </a:r>
            <a:r>
              <a:rPr lang="en-US" dirty="0"/>
              <a:t> This column shows the probability values associated with each attribute option. These probabilities range from 0 to 1, where 1 represents 100% certainty. For example, the GPA has probabilities assigned to different grades to reflect their expected distribution in the input data. This probabilistic approach helps generate a randomized dataset for model training when sufficient real data is unavailable.</a:t>
            </a:r>
          </a:p>
          <a:p>
            <a:endParaRPr lang="en-US" dirty="0"/>
          </a:p>
          <a:p>
            <a:r>
              <a:rPr lang="en-US" b="1" dirty="0"/>
              <a:t>Data Seeding:</a:t>
            </a:r>
            <a:r>
              <a:rPr lang="en-US" dirty="0"/>
              <a:t> When insufficient data is available to train the model effectively, the system utilizes a data seeding mechanism. This involves generating a random dataset based on the seed probabilities defined for each attribute. Each piece of data is generated using a Python script that leverages these probabilities to ensure the synthetic data is as realistic as possible based on the expected distributions.</a:t>
            </a:r>
          </a:p>
          <a:p>
            <a:endParaRPr lang="en-US" dirty="0"/>
          </a:p>
          <a:p>
            <a:r>
              <a:rPr lang="en-US" dirty="0"/>
              <a:t>Overall, The table effectively sets the foundation for a robust predictive model by defining how each attribute should be considered during the data collection and model training phases. The priority scores and seed data probabilities are essential for preparing the model to generate reliable and accurate predictions of student success rates.</a:t>
            </a:r>
          </a:p>
        </p:txBody>
      </p:sp>
    </p:spTree>
    <p:extLst>
      <p:ext uri="{BB962C8B-B14F-4D97-AF65-F5344CB8AC3E}">
        <p14:creationId xmlns:p14="http://schemas.microsoft.com/office/powerpoint/2010/main" val="1120275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data is collected, the next critical step is </a:t>
            </a:r>
            <a:r>
              <a:rPr lang="en-US" b="1" dirty="0"/>
              <a:t>data cleaning</a:t>
            </a:r>
            <a:r>
              <a:rPr lang="en-US" dirty="0"/>
              <a:t>, which is essential for eliminating inconsistencies, inaccuracies, and missing values that could negatively impact the performance of predictive models and the overall functionality of the system.</a:t>
            </a:r>
          </a:p>
          <a:p>
            <a:endParaRPr lang="en-US" dirty="0"/>
          </a:p>
          <a:p>
            <a:r>
              <a:rPr lang="en-US" dirty="0"/>
              <a:t>Data cleaning involves several stages. One common issue with collected data is the presence of missing values. To address this, I utilized the </a:t>
            </a:r>
            <a:r>
              <a:rPr lang="en-US" dirty="0" err="1"/>
              <a:t>isnull</a:t>
            </a:r>
            <a:r>
              <a:rPr lang="en-US" dirty="0"/>
              <a:t>() function in Pandas to identify and locate missing entries, allowing for targeted cleaning of specific columns or rows. Depending on the nature of the data, different strategies were applied to handle these missing values. For numerical fields such as GPA or financial aid amounts, I employed </a:t>
            </a:r>
            <a:r>
              <a:rPr lang="en-US" b="1" dirty="0"/>
              <a:t>Mean, Median, or Mode Imputation</a:t>
            </a:r>
            <a:r>
              <a:rPr lang="en-US" dirty="0"/>
              <a:t>, where missing values were replaced with the mean, median, or mode of the respective dataset.</a:t>
            </a:r>
          </a:p>
          <a:p>
            <a:endParaRPr lang="en-US" dirty="0"/>
          </a:p>
          <a:p>
            <a:r>
              <a:rPr lang="en-US" dirty="0"/>
              <a:t>Another step in the cleaning process was the removal of duplicate entries. Using the </a:t>
            </a:r>
            <a:r>
              <a:rPr lang="en-US" dirty="0" err="1"/>
              <a:t>drop_duplicates</a:t>
            </a:r>
            <a:r>
              <a:rPr lang="en-US" dirty="0"/>
              <a:t>() function in Pandas, I identified and eliminated duplicates from the dataset, ensuring data integrity and accuracy.</a:t>
            </a:r>
          </a:p>
          <a:p>
            <a:endParaRPr lang="en-US" dirty="0"/>
          </a:p>
          <a:p>
            <a:r>
              <a:rPr lang="en-US" dirty="0"/>
              <a:t>Lastly, </a:t>
            </a:r>
            <a:r>
              <a:rPr lang="en-US" b="1" dirty="0"/>
              <a:t>data normalization</a:t>
            </a:r>
            <a:r>
              <a:rPr lang="en-US" dirty="0"/>
              <a:t> was carried out to address the issue of varying ranges across features. For instance, GPA typically ranges from 0 to 4, SAT scores span from 400 to 1600, and credit hours can range from single digits to the mid-thirties. To standardize these varying scales, I applied the </a:t>
            </a:r>
            <a:r>
              <a:rPr lang="en-US" b="1" dirty="0" err="1"/>
              <a:t>MinMaxScaler</a:t>
            </a:r>
            <a:r>
              <a:rPr lang="en-US" dirty="0"/>
              <a:t> technique, which transformed each feature into a uniform range between 0 and 1. This step was crucial for ensuring that all features contributed equally to the predictive models.</a:t>
            </a:r>
          </a:p>
          <a:p>
            <a:endParaRPr lang="en-US" dirty="0"/>
          </a:p>
          <a:p>
            <a:r>
              <a:rPr lang="en-US" dirty="0"/>
              <a:t>This systematic approach to data cleaning ensures that the dataset is reliable and ready for further analysis and modeling.</a:t>
            </a:r>
          </a:p>
          <a:p>
            <a:endParaRPr lang="en-US" dirty="0"/>
          </a:p>
          <a:p>
            <a:endParaRPr lang="en-US" dirty="0"/>
          </a:p>
          <a:p>
            <a:endParaRPr lang="en-US" dirty="0"/>
          </a:p>
          <a:p>
            <a:r>
              <a:rPr lang="en-US" dirty="0"/>
              <a:t>-------------------</a:t>
            </a:r>
          </a:p>
          <a:p>
            <a:endParaRPr lang="en-US" dirty="0"/>
          </a:p>
          <a:p>
            <a:endParaRPr lang="en-US" dirty="0"/>
          </a:p>
          <a:p>
            <a:r>
              <a:rPr lang="en-US" dirty="0"/>
              <a:t>Once The data is collected. The next step is data cleaning, </a:t>
            </a:r>
            <a:r>
              <a:rPr lang="en-US" sz="1800" dirty="0">
                <a:effectLst/>
                <a:latin typeface="Times New Roman" panose="02020603050405020304" pitchFamily="18" charset="0"/>
                <a:ea typeface="Times New Roman" panose="02020603050405020304" pitchFamily="18" charset="0"/>
              </a:rPr>
              <a:t>Data cleaning is essential to eliminate inconsistencies, inaccuracies, and missing values that could affect the performance of predictive models and the overall system functionality</a:t>
            </a:r>
            <a:r>
              <a:rPr lang="en-US" dirty="0">
                <a:effectLst/>
              </a:rPr>
              <a:t> </a:t>
            </a:r>
            <a:endParaRPr lang="en-US" dirty="0"/>
          </a:p>
          <a:p>
            <a:endParaRPr lang="en-US" dirty="0"/>
          </a:p>
          <a:p>
            <a:r>
              <a:rPr lang="en-US" dirty="0"/>
              <a:t>which involves several stages, </a:t>
            </a:r>
          </a:p>
          <a:p>
            <a:endParaRPr lang="en-US" dirty="0"/>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dirty="0">
                <a:effectLst/>
                <a:latin typeface="Times New Roman" panose="02020603050405020304" pitchFamily="18" charset="0"/>
                <a:ea typeface="Times New Roman" panose="02020603050405020304" pitchFamily="18" charset="0"/>
              </a:rPr>
              <a:t>One of the common issues with collected data is missing values</a:t>
            </a:r>
            <a:r>
              <a:rPr lang="en-US" sz="1800" dirty="0">
                <a:effectLst/>
                <a:latin typeface="Times New Roman" panose="02020603050405020304" pitchFamily="18" charset="0"/>
                <a:ea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I’m using the </a:t>
            </a:r>
            <a:r>
              <a:rPr lang="en-IN" sz="1800" dirty="0" err="1">
                <a:effectLst/>
                <a:latin typeface="Times New Roman" panose="02020603050405020304" pitchFamily="18" charset="0"/>
                <a:ea typeface="Times New Roman" panose="02020603050405020304" pitchFamily="18" charset="0"/>
              </a:rPr>
              <a:t>isnull</a:t>
            </a:r>
            <a:r>
              <a:rPr lang="en-IN" sz="1800" dirty="0">
                <a:effectLst/>
                <a:latin typeface="Times New Roman" panose="02020603050405020304" pitchFamily="18" charset="0"/>
                <a:ea typeface="Times New Roman" panose="02020603050405020304" pitchFamily="18" charset="0"/>
              </a:rPr>
              <a:t>() function in Pandas, which helps to locate missing entries, allowing for targeted cleaning of specific columns or rows.</a:t>
            </a:r>
            <a:endParaRPr lang="en-US" sz="1800" dirty="0">
              <a:effectLst/>
              <a:latin typeface="Times New Roman" panose="02020603050405020304" pitchFamily="18" charset="0"/>
              <a:ea typeface="Times New Roman" panose="02020603050405020304" pitchFamily="18" charset="0"/>
            </a:endParaRPr>
          </a:p>
          <a:p>
            <a:pPr lvl="1"/>
            <a:r>
              <a:rPr lang="en-IN" sz="1800" dirty="0">
                <a:effectLst/>
                <a:latin typeface="Times New Roman" panose="02020603050405020304" pitchFamily="18" charset="0"/>
                <a:ea typeface="Times New Roman" panose="02020603050405020304" pitchFamily="18" charset="0"/>
              </a:rPr>
              <a:t>If any missing values were detected, different strategies were applied depending on the nature of the data. One of them is Mean/Median/Mode Imputation. For numerical fields (e.g., GPA, financial aid amounts), the missing values were replaced with the mean, median, or mode of the existing data. </a:t>
            </a:r>
          </a:p>
          <a:p>
            <a:pPr lvl="1"/>
            <a:r>
              <a:rPr lang="en-IN" sz="1800" dirty="0">
                <a:effectLst/>
                <a:latin typeface="Times New Roman" panose="02020603050405020304" pitchFamily="18" charset="0"/>
              </a:rPr>
              <a:t>Next is removing the duplicates In the dataset, the </a:t>
            </a:r>
            <a:r>
              <a:rPr lang="en-IN" sz="1800" dirty="0" err="1">
                <a:effectLst/>
                <a:latin typeface="Times New Roman" panose="02020603050405020304" pitchFamily="18" charset="0"/>
              </a:rPr>
              <a:t>drop_duplicates</a:t>
            </a:r>
            <a:r>
              <a:rPr lang="en-IN" sz="1800" dirty="0">
                <a:effectLst/>
                <a:latin typeface="Times New Roman" panose="02020603050405020304" pitchFamily="18" charset="0"/>
              </a:rPr>
              <a:t>() function is used to identify and remove duplicates in the dataset.</a:t>
            </a:r>
          </a:p>
          <a:p>
            <a:pPr lvl="1"/>
            <a:r>
              <a:rPr lang="en-IN" sz="1800" dirty="0">
                <a:effectLst/>
                <a:latin typeface="Times New Roman" panose="02020603050405020304" pitchFamily="18" charset="0"/>
              </a:rPr>
              <a:t>Lastly data normalization, this </a:t>
            </a:r>
            <a:r>
              <a:rPr lang="en-US" sz="1800" dirty="0">
                <a:effectLst/>
                <a:latin typeface="Times New Roman" panose="02020603050405020304" pitchFamily="18" charset="0"/>
              </a:rPr>
              <a:t>step is crucial because, </a:t>
            </a:r>
            <a:r>
              <a:rPr lang="en-US" sz="1800" dirty="0">
                <a:effectLst/>
                <a:latin typeface="Times New Roman" panose="02020603050405020304" pitchFamily="18" charset="0"/>
                <a:ea typeface="Times New Roman" panose="02020603050405020304" pitchFamily="18" charset="0"/>
              </a:rPr>
              <a:t>In many datasets, especially those involving diverse attributes, different features often have vastly different ranges. For example, GPA is typically measured on a scale from 0 to 4, SAT scores range from 400 to 1600, and credit hours can vary from single digits to the mid-</a:t>
            </a:r>
            <a:r>
              <a:rPr lang="en-US" sz="1800" dirty="0" err="1">
                <a:effectLst/>
                <a:latin typeface="Times New Roman" panose="02020603050405020304" pitchFamily="18" charset="0"/>
                <a:ea typeface="Times New Roman" panose="02020603050405020304" pitchFamily="18" charset="0"/>
              </a:rPr>
              <a:t>thirtie</a:t>
            </a:r>
            <a:r>
              <a:rPr lang="en-US" sz="1800" dirty="0">
                <a:effectLst/>
                <a:latin typeface="Times New Roman" panose="02020603050405020304" pitchFamily="18" charset="0"/>
                <a:ea typeface="Times New Roman" panose="02020603050405020304" pitchFamily="18" charset="0"/>
              </a:rPr>
              <a:t>. To address this I’m using the </a:t>
            </a:r>
            <a:r>
              <a:rPr lang="en-US" sz="1800" b="1" dirty="0" err="1">
                <a:effectLst/>
                <a:ea typeface="Times New Roman" panose="02020603050405020304" pitchFamily="18" charset="0"/>
              </a:rPr>
              <a:t>MinMaxScaler</a:t>
            </a:r>
            <a:r>
              <a:rPr lang="en-US" sz="1800" dirty="0">
                <a:effectLst/>
                <a:latin typeface="Times New Roman" panose="02020603050405020304" pitchFamily="18" charset="0"/>
                <a:ea typeface="Times New Roman" panose="02020603050405020304" pitchFamily="18" charset="0"/>
              </a:rPr>
              <a:t> technique which will transform each feature into a range between 0 and 1</a:t>
            </a:r>
            <a:r>
              <a:rPr lang="en-US" sz="3200" dirty="0">
                <a:effectLst/>
                <a:latin typeface="Times New Roman" panose="02020603050405020304" pitchFamily="18" charset="0"/>
                <a:ea typeface="Times New Roman" panose="02020603050405020304" pitchFamily="18" charset="0"/>
              </a:rPr>
              <a:t>.</a:t>
            </a:r>
          </a:p>
          <a:p>
            <a:pPr lvl="1"/>
            <a:endParaRPr lang="en-US" sz="3200" dirty="0">
              <a:effectLst/>
              <a:latin typeface="Times New Roman" panose="02020603050405020304" pitchFamily="18" charset="0"/>
              <a:ea typeface="Times New Roman" panose="02020603050405020304" pitchFamily="18" charset="0"/>
            </a:endParaRPr>
          </a:p>
          <a:p>
            <a:pPr lvl="1"/>
            <a:r>
              <a:rPr lang="en-US" sz="3200" dirty="0">
                <a:effectLst/>
                <a:latin typeface="Times New Roman" panose="02020603050405020304" pitchFamily="18" charset="0"/>
                <a:ea typeface="Times New Roman" panose="02020603050405020304" pitchFamily="18" charset="0"/>
              </a:rPr>
              <a:t>-----------------------------------------------------------------------</a:t>
            </a:r>
          </a:p>
          <a:p>
            <a:pPr lvl="1"/>
            <a:endParaRPr lang="en-US" sz="1800" dirty="0">
              <a:effectLst/>
              <a:latin typeface="Times New Roman" panose="02020603050405020304" pitchFamily="18" charset="0"/>
              <a:ea typeface="Times New Roman" panose="02020603050405020304" pitchFamily="18" charset="0"/>
            </a:endParaRPr>
          </a:p>
          <a:p>
            <a:pPr lvl="1"/>
            <a:r>
              <a:rPr lang="en-US" sz="1800" dirty="0">
                <a:effectLst/>
                <a:latin typeface="Times New Roman" panose="02020603050405020304" pitchFamily="18" charset="0"/>
                <a:ea typeface="Times New Roman" panose="02020603050405020304" pitchFamily="18" charset="0"/>
              </a:rPr>
              <a:t>The </a:t>
            </a:r>
            <a:r>
              <a:rPr lang="en-US" sz="1800" dirty="0" err="1">
                <a:effectLst/>
                <a:latin typeface="Times New Roman" panose="02020603050405020304" pitchFamily="18" charset="0"/>
                <a:ea typeface="Times New Roman" panose="02020603050405020304" pitchFamily="18" charset="0"/>
              </a:rPr>
              <a:t>MinMaxScaler</a:t>
            </a:r>
            <a:r>
              <a:rPr lang="en-US" sz="1800" dirty="0">
                <a:effectLst/>
                <a:latin typeface="Times New Roman" panose="02020603050405020304" pitchFamily="18" charset="0"/>
                <a:ea typeface="Times New Roman" panose="02020603050405020304" pitchFamily="18" charset="0"/>
              </a:rPr>
              <a:t> works by subtracting the minimum value of the feature and then dividing by the range (i.e., the difference between the maximum and minimum values). </a:t>
            </a:r>
          </a:p>
          <a:p>
            <a:pPr lvl="1"/>
            <a:r>
              <a:rPr lang="en-US" dirty="0">
                <a:effectLst/>
              </a:rPr>
              <a:t>Why not standard scaler? </a:t>
            </a:r>
          </a:p>
          <a:p>
            <a:pPr lvl="1"/>
            <a:endParaRPr lang="en-US" dirty="0">
              <a:effectLst/>
            </a:endParaRPr>
          </a:p>
          <a:p>
            <a:pPr lvl="1"/>
            <a:r>
              <a:rPr lang="en-US" b="1" dirty="0" err="1"/>
              <a:t>StandardScaler</a:t>
            </a:r>
            <a:r>
              <a:rPr lang="en-US" dirty="0"/>
              <a:t> standardizes the features to have a mean of 0 and a standard deviation of 1, which does not bound the data to a fixed range. </a:t>
            </a:r>
            <a:r>
              <a:rPr lang="en-US" dirty="0" err="1"/>
              <a:t>Escepiallly</a:t>
            </a:r>
            <a:r>
              <a:rPr lang="en-US" dirty="0"/>
              <a:t> for neural networks or machine learning algorithms that are sensitive to the magnitude of features (e.g., sigmoid or </a:t>
            </a:r>
            <a:r>
              <a:rPr lang="en-US" dirty="0" err="1"/>
              <a:t>ReLU</a:t>
            </a:r>
            <a:r>
              <a:rPr lang="en-US" dirty="0"/>
              <a:t> activations).</a:t>
            </a:r>
            <a:endParaRPr lang="en-US" dirty="0">
              <a:effectLst/>
            </a:endParaRPr>
          </a:p>
        </p:txBody>
      </p:sp>
    </p:spTree>
    <p:extLst>
      <p:ext uri="{BB962C8B-B14F-4D97-AF65-F5344CB8AC3E}">
        <p14:creationId xmlns:p14="http://schemas.microsoft.com/office/powerpoint/2010/main" val="1197811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12/4/24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00926266"/>
      </p:ext>
    </p:extLst>
  </p:cSld>
  <p:clrMapOvr>
    <a:overrideClrMapping bg1="dk1" tx1="lt1" bg2="dk2" tx2="lt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12/4/24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045220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12/4/24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46953202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4"/>
          <p:cNvSpPr txBox="1">
            <a:spLocks noGrp="1"/>
          </p:cNvSpPr>
          <p:nvPr>
            <p:ph type="body" idx="1"/>
          </p:nvPr>
        </p:nvSpPr>
        <p:spPr>
          <a:xfrm>
            <a:off x="720000" y="1215751"/>
            <a:ext cx="7704000" cy="353100"/>
          </a:xfrm>
          <a:prstGeom prst="rect">
            <a:avLst/>
          </a:prstGeom>
        </p:spPr>
        <p:txBody>
          <a:bodyPr spcFirstLastPara="1" wrap="square" lIns="91425" tIns="91425" rIns="91425" bIns="91425" anchor="t" anchorCtr="0">
            <a:noAutofit/>
          </a:bodyPr>
          <a:lstStyle>
            <a:lvl1pPr marL="457189" lvl="0" indent="-304792" rtl="0">
              <a:spcBef>
                <a:spcPts val="0"/>
              </a:spcBef>
              <a:spcAft>
                <a:spcPts val="0"/>
              </a:spcAft>
              <a:buSzPts val="1200"/>
              <a:buFont typeface="Nunito Light"/>
              <a:buChar char="●"/>
              <a:defRPr>
                <a:solidFill>
                  <a:srgbClr val="191919"/>
                </a:solidFill>
              </a:defRPr>
            </a:lvl1pPr>
            <a:lvl2pPr marL="914377" lvl="1" indent="-304792" rtl="0">
              <a:lnSpc>
                <a:spcPct val="100000"/>
              </a:lnSpc>
              <a:spcBef>
                <a:spcPts val="0"/>
              </a:spcBef>
              <a:spcAft>
                <a:spcPts val="0"/>
              </a:spcAft>
              <a:buSzPts val="1200"/>
              <a:buFont typeface="Nunito Light"/>
              <a:buChar char="○"/>
              <a:defRPr/>
            </a:lvl2pPr>
            <a:lvl3pPr marL="1371566" lvl="2" indent="-304792" rtl="0">
              <a:lnSpc>
                <a:spcPct val="100000"/>
              </a:lnSpc>
              <a:spcBef>
                <a:spcPts val="0"/>
              </a:spcBef>
              <a:spcAft>
                <a:spcPts val="0"/>
              </a:spcAft>
              <a:buSzPts val="1200"/>
              <a:buFont typeface="Nunito Light"/>
              <a:buChar char="■"/>
              <a:defRPr/>
            </a:lvl3pPr>
            <a:lvl4pPr marL="1828754" lvl="3" indent="-304792" rtl="0">
              <a:lnSpc>
                <a:spcPct val="100000"/>
              </a:lnSpc>
              <a:spcBef>
                <a:spcPts val="0"/>
              </a:spcBef>
              <a:spcAft>
                <a:spcPts val="0"/>
              </a:spcAft>
              <a:buSzPts val="1200"/>
              <a:buFont typeface="Nunito Light"/>
              <a:buChar char="●"/>
              <a:defRPr/>
            </a:lvl4pPr>
            <a:lvl5pPr marL="2285943" lvl="4" indent="-304792" rtl="0">
              <a:lnSpc>
                <a:spcPct val="100000"/>
              </a:lnSpc>
              <a:spcBef>
                <a:spcPts val="0"/>
              </a:spcBef>
              <a:spcAft>
                <a:spcPts val="0"/>
              </a:spcAft>
              <a:buSzPts val="1200"/>
              <a:buFont typeface="Nunito Light"/>
              <a:buChar char="○"/>
              <a:defRPr/>
            </a:lvl5pPr>
            <a:lvl6pPr marL="2743131" lvl="5" indent="-304792" rtl="0">
              <a:lnSpc>
                <a:spcPct val="100000"/>
              </a:lnSpc>
              <a:spcBef>
                <a:spcPts val="0"/>
              </a:spcBef>
              <a:spcAft>
                <a:spcPts val="0"/>
              </a:spcAft>
              <a:buSzPts val="1200"/>
              <a:buFont typeface="Nunito Light"/>
              <a:buChar char="■"/>
              <a:defRPr/>
            </a:lvl6pPr>
            <a:lvl7pPr marL="3200320" lvl="6" indent="-304792" rtl="0">
              <a:lnSpc>
                <a:spcPct val="100000"/>
              </a:lnSpc>
              <a:spcBef>
                <a:spcPts val="0"/>
              </a:spcBef>
              <a:spcAft>
                <a:spcPts val="0"/>
              </a:spcAft>
              <a:buSzPts val="1200"/>
              <a:buFont typeface="Nunito Light"/>
              <a:buChar char="●"/>
              <a:defRPr/>
            </a:lvl7pPr>
            <a:lvl8pPr marL="3657509" lvl="7" indent="-304792" rtl="0">
              <a:lnSpc>
                <a:spcPct val="100000"/>
              </a:lnSpc>
              <a:spcBef>
                <a:spcPts val="0"/>
              </a:spcBef>
              <a:spcAft>
                <a:spcPts val="0"/>
              </a:spcAft>
              <a:buSzPts val="1200"/>
              <a:buFont typeface="Nunito Light"/>
              <a:buChar char="○"/>
              <a:defRPr/>
            </a:lvl8pPr>
            <a:lvl9pPr marL="4114697" lvl="8" indent="-304792" rtl="0">
              <a:lnSpc>
                <a:spcPct val="100000"/>
              </a:lnSpc>
              <a:spcBef>
                <a:spcPts val="0"/>
              </a:spcBef>
              <a:spcAft>
                <a:spcPts val="0"/>
              </a:spcAft>
              <a:buSzPts val="1200"/>
              <a:buFont typeface="Nunito Light"/>
              <a:buChar char="■"/>
              <a:defRPr/>
            </a:lvl9pPr>
          </a:lstStyle>
          <a:p>
            <a:endParaRPr/>
          </a:p>
        </p:txBody>
      </p:sp>
    </p:spTree>
    <p:extLst>
      <p:ext uri="{BB962C8B-B14F-4D97-AF65-F5344CB8AC3E}">
        <p14:creationId xmlns:p14="http://schemas.microsoft.com/office/powerpoint/2010/main" val="2193100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51"/>
        <p:cNvGrpSpPr/>
        <p:nvPr/>
      </p:nvGrpSpPr>
      <p:grpSpPr>
        <a:xfrm>
          <a:off x="0" y="0"/>
          <a:ext cx="0" cy="0"/>
          <a:chOff x="0" y="0"/>
          <a:chExt cx="0" cy="0"/>
        </a:xfrm>
      </p:grpSpPr>
    </p:spTree>
    <p:extLst>
      <p:ext uri="{BB962C8B-B14F-4D97-AF65-F5344CB8AC3E}">
        <p14:creationId xmlns:p14="http://schemas.microsoft.com/office/powerpoint/2010/main" val="140656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93"/>
        <p:cNvGrpSpPr/>
        <p:nvPr/>
      </p:nvGrpSpPr>
      <p:grpSpPr>
        <a:xfrm>
          <a:off x="0" y="0"/>
          <a:ext cx="0" cy="0"/>
          <a:chOff x="0" y="0"/>
          <a:chExt cx="0" cy="0"/>
        </a:xfrm>
      </p:grpSpPr>
      <p:sp>
        <p:nvSpPr>
          <p:cNvPr id="194" name="Google Shape;194;p19"/>
          <p:cNvSpPr txBox="1">
            <a:spLocks noGrp="1"/>
          </p:cNvSpPr>
          <p:nvPr>
            <p:ph type="title"/>
          </p:nvPr>
        </p:nvSpPr>
        <p:spPr>
          <a:xfrm>
            <a:off x="1013675" y="1093600"/>
            <a:ext cx="3519600" cy="165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5" name="Google Shape;195;p19"/>
          <p:cNvSpPr txBox="1">
            <a:spLocks noGrp="1"/>
          </p:cNvSpPr>
          <p:nvPr>
            <p:ph type="subTitle" idx="1"/>
          </p:nvPr>
        </p:nvSpPr>
        <p:spPr>
          <a:xfrm>
            <a:off x="1013675" y="3047550"/>
            <a:ext cx="35196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6" name="Google Shape;196;p19"/>
          <p:cNvSpPr>
            <a:spLocks noGrp="1"/>
          </p:cNvSpPr>
          <p:nvPr>
            <p:ph type="pic" idx="2"/>
          </p:nvPr>
        </p:nvSpPr>
        <p:spPr>
          <a:xfrm>
            <a:off x="5268500" y="533875"/>
            <a:ext cx="2779800" cy="4075800"/>
          </a:xfrm>
          <a:prstGeom prst="roundRect">
            <a:avLst>
              <a:gd name="adj" fmla="val 50000"/>
            </a:avLst>
          </a:prstGeom>
          <a:noFill/>
          <a:ln>
            <a:noFill/>
          </a:ln>
        </p:spPr>
      </p:sp>
    </p:spTree>
    <p:extLst>
      <p:ext uri="{BB962C8B-B14F-4D97-AF65-F5344CB8AC3E}">
        <p14:creationId xmlns:p14="http://schemas.microsoft.com/office/powerpoint/2010/main" val="1245937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2"/>
        <p:cNvGrpSpPr/>
        <p:nvPr/>
      </p:nvGrpSpPr>
      <p:grpSpPr>
        <a:xfrm>
          <a:off x="0" y="0"/>
          <a:ext cx="0" cy="0"/>
          <a:chOff x="0" y="0"/>
          <a:chExt cx="0" cy="0"/>
        </a:xfrm>
      </p:grpSpPr>
      <p:sp>
        <p:nvSpPr>
          <p:cNvPr id="73" name="Google Shape;73;p7"/>
          <p:cNvSpPr txBox="1">
            <a:spLocks noGrp="1"/>
          </p:cNvSpPr>
          <p:nvPr>
            <p:ph type="title"/>
          </p:nvPr>
        </p:nvSpPr>
        <p:spPr>
          <a:xfrm>
            <a:off x="720001"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7"/>
          <p:cNvSpPr txBox="1">
            <a:spLocks noGrp="1"/>
          </p:cNvSpPr>
          <p:nvPr>
            <p:ph type="subTitle" idx="1"/>
          </p:nvPr>
        </p:nvSpPr>
        <p:spPr>
          <a:xfrm>
            <a:off x="1551875" y="1934300"/>
            <a:ext cx="4639500" cy="1736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Karla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Tree>
    <p:extLst>
      <p:ext uri="{BB962C8B-B14F-4D97-AF65-F5344CB8AC3E}">
        <p14:creationId xmlns:p14="http://schemas.microsoft.com/office/powerpoint/2010/main" val="1764413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69"/>
        <p:cNvGrpSpPr/>
        <p:nvPr/>
      </p:nvGrpSpPr>
      <p:grpSpPr>
        <a:xfrm>
          <a:off x="0" y="0"/>
          <a:ext cx="0" cy="0"/>
          <a:chOff x="0" y="0"/>
          <a:chExt cx="0" cy="0"/>
        </a:xfrm>
      </p:grpSpPr>
      <p:sp>
        <p:nvSpPr>
          <p:cNvPr id="270" name="Google Shape;27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1" name="Google Shape;271;p25"/>
          <p:cNvSpPr txBox="1">
            <a:spLocks noGrp="1"/>
          </p:cNvSpPr>
          <p:nvPr>
            <p:ph type="subTitle" idx="1"/>
          </p:nvPr>
        </p:nvSpPr>
        <p:spPr>
          <a:xfrm>
            <a:off x="720000" y="2908876"/>
            <a:ext cx="2392800" cy="1356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2" name="Google Shape;272;p25"/>
          <p:cNvSpPr txBox="1">
            <a:spLocks noGrp="1"/>
          </p:cNvSpPr>
          <p:nvPr>
            <p:ph type="subTitle" idx="2"/>
          </p:nvPr>
        </p:nvSpPr>
        <p:spPr>
          <a:xfrm>
            <a:off x="3375539" y="2908876"/>
            <a:ext cx="2392800" cy="1356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3" name="Google Shape;273;p25"/>
          <p:cNvSpPr txBox="1">
            <a:spLocks noGrp="1"/>
          </p:cNvSpPr>
          <p:nvPr>
            <p:ph type="subTitle" idx="3"/>
          </p:nvPr>
        </p:nvSpPr>
        <p:spPr>
          <a:xfrm>
            <a:off x="6031075" y="2908876"/>
            <a:ext cx="2392800" cy="1356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4" name="Google Shape;274;p25"/>
          <p:cNvSpPr txBox="1">
            <a:spLocks noGrp="1"/>
          </p:cNvSpPr>
          <p:nvPr>
            <p:ph type="subTitle" idx="4"/>
          </p:nvPr>
        </p:nvSpPr>
        <p:spPr>
          <a:xfrm>
            <a:off x="720000" y="2420075"/>
            <a:ext cx="2392800" cy="48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5" name="Google Shape;275;p25"/>
          <p:cNvSpPr txBox="1">
            <a:spLocks noGrp="1"/>
          </p:cNvSpPr>
          <p:nvPr>
            <p:ph type="subTitle" idx="5"/>
          </p:nvPr>
        </p:nvSpPr>
        <p:spPr>
          <a:xfrm>
            <a:off x="3375604" y="2420075"/>
            <a:ext cx="2392800" cy="48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6" name="Google Shape;276;p25"/>
          <p:cNvSpPr txBox="1">
            <a:spLocks noGrp="1"/>
          </p:cNvSpPr>
          <p:nvPr>
            <p:ph type="subTitle" idx="6"/>
          </p:nvPr>
        </p:nvSpPr>
        <p:spPr>
          <a:xfrm>
            <a:off x="6031075" y="2420075"/>
            <a:ext cx="2392800" cy="48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9066173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40"/>
        <p:cNvGrpSpPr/>
        <p:nvPr/>
      </p:nvGrpSpPr>
      <p:grpSpPr>
        <a:xfrm>
          <a:off x="0" y="0"/>
          <a:ext cx="0" cy="0"/>
          <a:chOff x="0" y="0"/>
          <a:chExt cx="0" cy="0"/>
        </a:xfrm>
      </p:grpSpPr>
      <p:sp>
        <p:nvSpPr>
          <p:cNvPr id="341" name="Google Shape;341;p29"/>
          <p:cNvSpPr txBox="1">
            <a:spLocks noGrp="1"/>
          </p:cNvSpPr>
          <p:nvPr>
            <p:ph type="title"/>
          </p:nvPr>
        </p:nvSpPr>
        <p:spPr>
          <a:xfrm>
            <a:off x="2496151" y="963075"/>
            <a:ext cx="41517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2" name="Google Shape;342;p29"/>
          <p:cNvSpPr txBox="1">
            <a:spLocks noGrp="1"/>
          </p:cNvSpPr>
          <p:nvPr>
            <p:ph type="subTitle" idx="1"/>
          </p:nvPr>
        </p:nvSpPr>
        <p:spPr>
          <a:xfrm>
            <a:off x="2496151" y="1965950"/>
            <a:ext cx="41517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179187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12/4/24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7798683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12/4/24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77881920"/>
      </p:ext>
    </p:extLst>
  </p:cSld>
  <p:clrMapOvr>
    <a:overrideClrMapping bg1="dk1" tx1="lt1" bg2="dk2" tx2="lt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12/4/24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96899763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12/4/24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160797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12/4/24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371480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12/4/24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32943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12/4/24</a:t>
            </a:fld>
            <a:endParaRPr 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97682154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12/4/24</a:t>
            </a:fld>
            <a:endParaRPr 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42461003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1160EA64-D806-43AC-9DF2-F8C432F32B4C}" type="datetimeFigureOut">
              <a:rPr lang="en-US" smtClean="0"/>
              <a:t>12/4/24</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9322255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mailto:aiacosus@neiu.edu"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4.jpg"/><Relationship Id="rId13" Type="http://schemas.microsoft.com/office/2007/relationships/diagramDrawing" Target="../diagrams/drawing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QuickStyle" Target="../diagrams/quickStyle2.xml"/><Relationship Id="rId5" Type="http://schemas.openxmlformats.org/officeDocument/2006/relationships/diagramQuickStyle" Target="../diagrams/quickStyle1.xml"/><Relationship Id="rId10" Type="http://schemas.openxmlformats.org/officeDocument/2006/relationships/diagramLayout" Target="../diagrams/layout2.xml"/><Relationship Id="rId4" Type="http://schemas.openxmlformats.org/officeDocument/2006/relationships/diagramLayout" Target="../diagrams/layout1.xml"/><Relationship Id="rId9"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5.xml"/><Relationship Id="rId16" Type="http://schemas.openxmlformats.org/officeDocument/2006/relationships/diagramColors" Target="../diagrams/colors5.xml"/><Relationship Id="rId1" Type="http://schemas.openxmlformats.org/officeDocument/2006/relationships/slideLayout" Target="../slideLayouts/slideLayout1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2.png"/><Relationship Id="rId7" Type="http://schemas.openxmlformats.org/officeDocument/2006/relationships/diagramColors" Target="../diagrams/colors6.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3.png"/><Relationship Id="rId7" Type="http://schemas.openxmlformats.org/officeDocument/2006/relationships/diagramColors" Target="../diagrams/colors7.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3"/>
        <p:cNvGrpSpPr/>
        <p:nvPr/>
      </p:nvGrpSpPr>
      <p:grpSpPr>
        <a:xfrm>
          <a:off x="0" y="0"/>
          <a:ext cx="0" cy="0"/>
          <a:chOff x="0" y="0"/>
          <a:chExt cx="0" cy="0"/>
        </a:xfrm>
      </p:grpSpPr>
      <p:sp>
        <p:nvSpPr>
          <p:cNvPr id="364" name="Google Shape;364;p32"/>
          <p:cNvSpPr txBox="1">
            <a:spLocks noGrp="1"/>
          </p:cNvSpPr>
          <p:nvPr>
            <p:ph type="ctrTitle"/>
          </p:nvPr>
        </p:nvSpPr>
        <p:spPr>
          <a:xfrm>
            <a:off x="393192" y="2927641"/>
            <a:ext cx="8503920" cy="948572"/>
          </a:xfrm>
          <a:prstGeom prst="rect">
            <a:avLst/>
          </a:prstGeom>
        </p:spPr>
        <p:txBody>
          <a:bodyPr spcFirstLastPara="1" lIns="91425" tIns="91425" rIns="91425" bIns="91425" anchorCtr="0">
            <a:normAutofit fontScale="90000"/>
          </a:bodyPr>
          <a:lstStyle/>
          <a:p>
            <a:pPr marL="367030" marR="720725" algn="ctr">
              <a:spcBef>
                <a:spcPts val="1200"/>
              </a:spcBef>
              <a:spcAft>
                <a:spcPts val="1200"/>
              </a:spcAft>
            </a:pPr>
            <a:r>
              <a:rPr lang="en-US" sz="1800" b="1" dirty="0">
                <a:effectLst/>
                <a:latin typeface="Times New Roman" panose="02020603050405020304" pitchFamily="18" charset="0"/>
                <a:ea typeface="Times New Roman" panose="02020603050405020304" pitchFamily="18" charset="0"/>
              </a:rPr>
              <a:t>Developing Machine Learning-Enhanced AI Models for Underrepresented Transfer Students Counseling System (ACOSUS)</a:t>
            </a:r>
            <a:endParaRPr lang="en-US" sz="1800" dirty="0">
              <a:effectLst/>
              <a:latin typeface="Times New Roman" panose="02020603050405020304" pitchFamily="18" charset="0"/>
              <a:ea typeface="Times New Roman" panose="02020603050405020304" pitchFamily="18" charset="0"/>
            </a:endParaRPr>
          </a:p>
        </p:txBody>
      </p:sp>
      <p:sp>
        <p:nvSpPr>
          <p:cNvPr id="365" name="Google Shape;365;p32"/>
          <p:cNvSpPr txBox="1">
            <a:spLocks noGrp="1"/>
          </p:cNvSpPr>
          <p:nvPr>
            <p:ph type="subTitle" idx="1"/>
          </p:nvPr>
        </p:nvSpPr>
        <p:spPr>
          <a:xfrm>
            <a:off x="3017806" y="3876213"/>
            <a:ext cx="2907219" cy="544928"/>
          </a:xfrm>
          <a:prstGeom prst="rect">
            <a:avLst/>
          </a:prstGeom>
        </p:spPr>
        <p:txBody>
          <a:bodyPr spcFirstLastPara="1" lIns="91425" tIns="91425" rIns="91425" bIns="91425" anchorCtr="0">
            <a:normAutofit fontScale="25000" lnSpcReduction="20000"/>
          </a:bodyPr>
          <a:lstStyle/>
          <a:p>
            <a:pPr marL="0" indent="0">
              <a:lnSpc>
                <a:spcPct val="90000"/>
              </a:lnSpc>
            </a:pPr>
            <a:r>
              <a:rPr lang="en-US" sz="5600" dirty="0">
                <a:solidFill>
                  <a:schemeClr val="tx1"/>
                </a:solidFill>
              </a:rPr>
              <a:t>Sanjana Motte Vishwanatha. M.S.,</a:t>
            </a:r>
          </a:p>
          <a:p>
            <a:pPr marL="0" indent="0">
              <a:lnSpc>
                <a:spcPct val="90000"/>
              </a:lnSpc>
            </a:pPr>
            <a:r>
              <a:rPr lang="en-US" sz="5600" b="1" dirty="0">
                <a:solidFill>
                  <a:schemeClr val="tx1"/>
                </a:solidFill>
              </a:rPr>
              <a:t> </a:t>
            </a:r>
          </a:p>
          <a:p>
            <a:pPr marL="0" indent="0">
              <a:lnSpc>
                <a:spcPct val="90000"/>
              </a:lnSpc>
            </a:pPr>
            <a:r>
              <a:rPr lang="en-US" sz="400" b="1" dirty="0">
                <a:solidFill>
                  <a:srgbClr val="FFFFFF"/>
                </a:solidFill>
              </a:rPr>
              <a:t>Department of Computer Science, Northeastern Illinois University</a:t>
            </a:r>
          </a:p>
        </p:txBody>
      </p:sp>
      <p:pic>
        <p:nvPicPr>
          <p:cNvPr id="366" name="Google Shape;366;p32"/>
          <p:cNvPicPr preferRelativeResize="0"/>
          <p:nvPr/>
        </p:nvPicPr>
        <p:blipFill>
          <a:blip r:embed="rId3"/>
          <a:stretch>
            <a:fillRect/>
          </a:stretch>
        </p:blipFill>
        <p:spPr>
          <a:xfrm>
            <a:off x="1020037" y="784477"/>
            <a:ext cx="7103925" cy="1882543"/>
          </a:xfrm>
          <a:prstGeom prst="rect">
            <a:avLst/>
          </a:prstGeom>
          <a:noFill/>
        </p:spPr>
      </p:pic>
      <p:sp>
        <p:nvSpPr>
          <p:cNvPr id="3" name="TextBox 2">
            <a:extLst>
              <a:ext uri="{FF2B5EF4-FFF2-40B4-BE49-F238E27FC236}">
                <a16:creationId xmlns:a16="http://schemas.microsoft.com/office/drawing/2014/main" id="{1D04A1A3-7665-32F1-40E2-AB05273EDDC7}"/>
              </a:ext>
            </a:extLst>
          </p:cNvPr>
          <p:cNvSpPr txBox="1"/>
          <p:nvPr/>
        </p:nvSpPr>
        <p:spPr>
          <a:xfrm>
            <a:off x="1855269" y="4136834"/>
            <a:ext cx="6345936" cy="1169551"/>
          </a:xfrm>
          <a:prstGeom prst="rect">
            <a:avLst/>
          </a:prstGeom>
          <a:noFill/>
        </p:spPr>
        <p:txBody>
          <a:bodyPr wrap="square" rtlCol="0">
            <a:spAutoFit/>
          </a:bodyPr>
          <a:lstStyle/>
          <a:p>
            <a:pPr marL="0" marR="1136015" algn="ctr">
              <a:lnSpc>
                <a:spcPct val="150000"/>
              </a:lnSpc>
              <a:spcBef>
                <a:spcPts val="0"/>
              </a:spcBef>
              <a:spcAft>
                <a:spcPts val="0"/>
              </a:spcAft>
            </a:pPr>
            <a:r>
              <a:rPr lang="en-US" sz="1000" dirty="0">
                <a:effectLst/>
                <a:latin typeface="Times New Roman" panose="02020603050405020304" pitchFamily="18" charset="0"/>
                <a:ea typeface="Times New Roman" panose="02020603050405020304" pitchFamily="18" charset="0"/>
              </a:rPr>
              <a:t>Under the </a:t>
            </a:r>
            <a:r>
              <a:rPr lang="en-US" sz="1000" dirty="0">
                <a:latin typeface="Times New Roman" panose="02020603050405020304" pitchFamily="18" charset="0"/>
                <a:ea typeface="Times New Roman" panose="02020603050405020304" pitchFamily="18" charset="0"/>
              </a:rPr>
              <a:t>guidance of:</a:t>
            </a:r>
          </a:p>
          <a:p>
            <a:pPr marL="0" marR="1136015" algn="ctr">
              <a:lnSpc>
                <a:spcPct val="150000"/>
              </a:lnSpc>
              <a:spcBef>
                <a:spcPts val="0"/>
              </a:spcBef>
              <a:spcAft>
                <a:spcPts val="0"/>
              </a:spcAft>
            </a:pPr>
            <a:r>
              <a:rPr lang="en-US" sz="1000" b="1" dirty="0">
                <a:effectLst/>
                <a:latin typeface="Times New Roman" panose="02020603050405020304" pitchFamily="18" charset="0"/>
                <a:ea typeface="Times New Roman" panose="02020603050405020304" pitchFamily="18" charset="0"/>
              </a:rPr>
              <a:t>Dr. </a:t>
            </a:r>
            <a:r>
              <a:rPr lang="en-US" sz="1000" b="1" dirty="0" err="1">
                <a:effectLst/>
                <a:latin typeface="Times New Roman" panose="02020603050405020304" pitchFamily="18" charset="0"/>
                <a:ea typeface="Times New Roman" panose="02020603050405020304" pitchFamily="18" charset="0"/>
              </a:rPr>
              <a:t>Xiwei</a:t>
            </a:r>
            <a:r>
              <a:rPr lang="en-US" sz="1000" b="1" dirty="0">
                <a:effectLst/>
                <a:latin typeface="Times New Roman" panose="02020603050405020304" pitchFamily="18" charset="0"/>
                <a:ea typeface="Times New Roman" panose="02020603050405020304" pitchFamily="18" charset="0"/>
              </a:rPr>
              <a:t> Wang, Department Chair &amp; Project Advisor </a:t>
            </a:r>
          </a:p>
          <a:p>
            <a:pPr marL="0" marR="1136015" algn="ctr">
              <a:lnSpc>
                <a:spcPct val="150000"/>
              </a:lnSpc>
              <a:spcBef>
                <a:spcPts val="0"/>
              </a:spcBef>
              <a:spcAft>
                <a:spcPts val="0"/>
              </a:spcAft>
            </a:pPr>
            <a:r>
              <a:rPr lang="en-US" sz="1000" b="1" dirty="0">
                <a:effectLst/>
                <a:latin typeface="Times New Roman" panose="02020603050405020304" pitchFamily="18" charset="0"/>
                <a:ea typeface="Times New Roman" panose="02020603050405020304" pitchFamily="18" charset="0"/>
              </a:rPr>
              <a:t>Dr. Ken </a:t>
            </a:r>
            <a:r>
              <a:rPr lang="en-US" sz="1000" b="1" dirty="0" err="1">
                <a:effectLst/>
                <a:latin typeface="Times New Roman" panose="02020603050405020304" pitchFamily="18" charset="0"/>
                <a:ea typeface="Times New Roman" panose="02020603050405020304" pitchFamily="18" charset="0"/>
              </a:rPr>
              <a:t>Sotak</a:t>
            </a:r>
            <a:r>
              <a:rPr lang="en-US" sz="1000" b="1" dirty="0">
                <a:effectLst/>
                <a:latin typeface="Times New Roman" panose="02020603050405020304" pitchFamily="18" charset="0"/>
                <a:ea typeface="Times New Roman" panose="02020603050405020304" pitchFamily="18" charset="0"/>
              </a:rPr>
              <a:t>, Academic Advisor &amp; Co-Advisor </a:t>
            </a:r>
          </a:p>
          <a:p>
            <a:pPr marL="0" marR="1136015" algn="ctr">
              <a:lnSpc>
                <a:spcPct val="150000"/>
              </a:lnSpc>
              <a:spcBef>
                <a:spcPts val="0"/>
              </a:spcBef>
              <a:spcAft>
                <a:spcPts val="0"/>
              </a:spcAft>
            </a:pPr>
            <a:r>
              <a:rPr lang="en-US" sz="1000" b="1" dirty="0">
                <a:effectLst/>
                <a:latin typeface="Times New Roman" panose="02020603050405020304" pitchFamily="18" charset="0"/>
                <a:ea typeface="Times New Roman" panose="02020603050405020304" pitchFamily="18" charset="0"/>
              </a:rPr>
              <a:t>Dr. Lizi Zhu, Third Faculty Member</a:t>
            </a:r>
          </a:p>
          <a:p>
            <a:endParaRPr lang="en-US" sz="1000"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blinds(horizontal)">
                                      <p:cBhvr>
                                        <p:cTn id="7" dur="500"/>
                                        <p:tgtEl>
                                          <p:spTgt spid="36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65">
                                            <p:txEl>
                                              <p:pRg st="0" end="0"/>
                                            </p:txEl>
                                          </p:spTgt>
                                        </p:tgtEl>
                                        <p:attrNameLst>
                                          <p:attrName>style.visibility</p:attrName>
                                        </p:attrNameLst>
                                      </p:cBhvr>
                                      <p:to>
                                        <p:strVal val="visible"/>
                                      </p:to>
                                    </p:set>
                                    <p:animEffect transition="in" filter="dissolve">
                                      <p:cBhvr>
                                        <p:cTn id="12" dur="500"/>
                                        <p:tgtEl>
                                          <p:spTgt spid="36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2000" fill="hold"/>
                                        <p:tgtEl>
                                          <p:spTgt spid="364"/>
                                        </p:tgtEl>
                                        <p:attrNameLst>
                                          <p:attrName>fillcolor</p:attrName>
                                        </p:attrNameLst>
                                      </p:cBhvr>
                                      <p:to>
                                        <a:schemeClr val="accent2"/>
                                      </p:to>
                                    </p:animClr>
                                    <p:set>
                                      <p:cBhvr>
                                        <p:cTn id="17" dur="2000" fill="hold"/>
                                        <p:tgtEl>
                                          <p:spTgt spid="364"/>
                                        </p:tgtEl>
                                        <p:attrNameLst>
                                          <p:attrName>fill.type</p:attrName>
                                        </p:attrNameLst>
                                      </p:cBhvr>
                                      <p:to>
                                        <p:strVal val="solid"/>
                                      </p:to>
                                    </p:set>
                                    <p:set>
                                      <p:cBhvr>
                                        <p:cTn id="18" dur="2000" fill="hold"/>
                                        <p:tgtEl>
                                          <p:spTgt spid="364"/>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65">
                                            <p:txEl>
                                              <p:pRg st="1" end="1"/>
                                            </p:txEl>
                                          </p:spTgt>
                                        </p:tgtEl>
                                        <p:attrNameLst>
                                          <p:attrName>style.visibility</p:attrName>
                                        </p:attrNameLst>
                                      </p:cBhvr>
                                      <p:to>
                                        <p:strVal val="visible"/>
                                      </p:to>
                                    </p:set>
                                    <p:animEffect transition="in" filter="dissolve">
                                      <p:cBhvr>
                                        <p:cTn id="23" dur="500"/>
                                        <p:tgtEl>
                                          <p:spTgt spid="36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65">
                                            <p:txEl>
                                              <p:pRg st="2" end="2"/>
                                            </p:txEl>
                                          </p:spTgt>
                                        </p:tgtEl>
                                        <p:attrNameLst>
                                          <p:attrName>style.visibility</p:attrName>
                                        </p:attrNameLst>
                                      </p:cBhvr>
                                      <p:to>
                                        <p:strVal val="visible"/>
                                      </p:to>
                                    </p:set>
                                    <p:animEffect transition="in" filter="dissolve">
                                      <p:cBhvr>
                                        <p:cTn id="28" dur="500"/>
                                        <p:tgtEl>
                                          <p:spTgt spid="36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animBg="1"/>
      <p:bldP spid="365" grpId="0" uiExpand="1" build="p"/>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1C32-10B3-1036-4EBD-C11703035C4E}"/>
              </a:ext>
            </a:extLst>
          </p:cNvPr>
          <p:cNvSpPr>
            <a:spLocks noGrp="1"/>
          </p:cNvSpPr>
          <p:nvPr>
            <p:ph type="title"/>
          </p:nvPr>
        </p:nvSpPr>
        <p:spPr>
          <a:xfrm>
            <a:off x="680846" y="271032"/>
            <a:ext cx="5578152" cy="891540"/>
          </a:xfrm>
        </p:spPr>
        <p:txBody>
          <a:bodyPr vert="horz" lIns="182880" tIns="182880" rIns="182880" bIns="182880" rtlCol="0" anchor="ctr">
            <a:normAutofit/>
          </a:bodyPr>
          <a:lstStyle/>
          <a:p>
            <a:pPr marL="0" indent="0" defTabSz="914400">
              <a:spcBef>
                <a:spcPct val="0"/>
              </a:spcBef>
            </a:pPr>
            <a:r>
              <a:rPr lang="en-US" sz="1800" b="1" spc="200" dirty="0"/>
              <a:t>Predictive Models</a:t>
            </a:r>
            <a:br>
              <a:rPr lang="en-US" sz="1800" b="1" spc="200" dirty="0">
                <a:sym typeface="Wingdings" pitchFamily="2" charset="2"/>
              </a:rPr>
            </a:br>
            <a:r>
              <a:rPr lang="en-US" sz="1800" b="1" spc="200" dirty="0">
                <a:sym typeface="Wingdings" pitchFamily="2" charset="2"/>
              </a:rPr>
              <a:t>Neural Network Model</a:t>
            </a:r>
            <a:endParaRPr lang="en-US" sz="1800" b="1" spc="200" dirty="0"/>
          </a:p>
        </p:txBody>
      </p:sp>
      <p:sp>
        <p:nvSpPr>
          <p:cNvPr id="3" name="Text Placeholder 2">
            <a:extLst>
              <a:ext uri="{FF2B5EF4-FFF2-40B4-BE49-F238E27FC236}">
                <a16:creationId xmlns:a16="http://schemas.microsoft.com/office/drawing/2014/main" id="{E4BEB9B8-90C4-883E-1C4F-BCFBA7C3A125}"/>
              </a:ext>
            </a:extLst>
          </p:cNvPr>
          <p:cNvSpPr>
            <a:spLocks noGrp="1"/>
          </p:cNvSpPr>
          <p:nvPr>
            <p:ph type="body" idx="1"/>
          </p:nvPr>
        </p:nvSpPr>
        <p:spPr>
          <a:xfrm>
            <a:off x="128954" y="1262496"/>
            <a:ext cx="6438089" cy="3749384"/>
          </a:xfrm>
        </p:spPr>
        <p:txBody>
          <a:bodyPr vert="horz" lIns="91440" tIns="45720" rIns="91440" bIns="45720" rtlCol="0">
            <a:noAutofit/>
          </a:bodyPr>
          <a:lstStyle/>
          <a:p>
            <a:pPr marL="342900" marR="0" lvl="0" indent="-228600" defTabSz="914400">
              <a:lnSpc>
                <a:spcPct val="90000"/>
              </a:lnSpc>
              <a:spcBef>
                <a:spcPts val="1000"/>
              </a:spcBef>
              <a:spcAft>
                <a:spcPts val="800"/>
              </a:spcAft>
              <a:buFont typeface="Arial" panose="020B0604020202020204" pitchFamily="34" charset="0"/>
              <a:buChar char="•"/>
              <a:tabLst>
                <a:tab pos="457200" algn="l"/>
              </a:tabLst>
            </a:pPr>
            <a:r>
              <a:rPr lang="en-US" sz="1200" dirty="0">
                <a:solidFill>
                  <a:schemeClr val="tx1">
                    <a:lumMod val="85000"/>
                    <a:lumOff val="15000"/>
                  </a:schemeClr>
                </a:solidFill>
                <a:effectLst/>
                <a:latin typeface="Times New Roman" panose="02020603050405020304" pitchFamily="18" charset="0"/>
                <a:cs typeface="Times New Roman" panose="02020603050405020304" pitchFamily="18" charset="0"/>
              </a:rPr>
              <a:t>We chose a neural network model to generate the success rate because neural networks, especially multi-layer </a:t>
            </a:r>
            <a:r>
              <a:rPr lang="en-US" sz="1200" dirty="0" err="1">
                <a:solidFill>
                  <a:schemeClr val="tx1">
                    <a:lumMod val="85000"/>
                    <a:lumOff val="15000"/>
                  </a:schemeClr>
                </a:solidFill>
                <a:effectLst/>
                <a:latin typeface="Times New Roman" panose="02020603050405020304" pitchFamily="18" charset="0"/>
                <a:cs typeface="Times New Roman" panose="02020603050405020304" pitchFamily="18" charset="0"/>
              </a:rPr>
              <a:t>perceptrons</a:t>
            </a:r>
            <a:r>
              <a:rPr lang="en-US" sz="1200" dirty="0">
                <a:solidFill>
                  <a:schemeClr val="tx1">
                    <a:lumMod val="85000"/>
                    <a:lumOff val="15000"/>
                  </a:schemeClr>
                </a:solidFill>
                <a:effectLst/>
                <a:latin typeface="Times New Roman" panose="02020603050405020304" pitchFamily="18" charset="0"/>
                <a:cs typeface="Times New Roman" panose="02020603050405020304" pitchFamily="18" charset="0"/>
              </a:rPr>
              <a:t> (MLPs), excel in capturing complex, non-linear relationships between input features and the target outcome. For tasks like predicting success rates, which often depend on multiple interacting variables (such as academic performance, test scores, or external factors).</a:t>
            </a:r>
          </a:p>
          <a:p>
            <a:pPr marL="342900" marR="0" lvl="0" indent="-228600" defTabSz="914400">
              <a:lnSpc>
                <a:spcPct val="90000"/>
              </a:lnSpc>
              <a:spcBef>
                <a:spcPts val="1000"/>
              </a:spcBef>
              <a:spcAft>
                <a:spcPts val="800"/>
              </a:spcAft>
              <a:buFont typeface="Arial" panose="020B0604020202020204" pitchFamily="34" charset="0"/>
              <a:buChar char="•"/>
              <a:tabLst>
                <a:tab pos="457200" algn="l"/>
              </a:tabLst>
            </a:pPr>
            <a:r>
              <a:rPr lang="en-US" sz="1200" dirty="0">
                <a:solidFill>
                  <a:schemeClr val="tx1">
                    <a:lumMod val="85000"/>
                    <a:lumOff val="15000"/>
                  </a:schemeClr>
                </a:solidFill>
                <a:effectLst/>
                <a:latin typeface="Times New Roman" panose="02020603050405020304" pitchFamily="18" charset="0"/>
                <a:cs typeface="Times New Roman" panose="02020603050405020304" pitchFamily="18" charset="0"/>
              </a:rPr>
              <a:t>The neural network used for success rate prediction is created using the </a:t>
            </a:r>
            <a:r>
              <a:rPr lang="en-US" sz="1200" dirty="0" err="1">
                <a:solidFill>
                  <a:schemeClr val="tx1">
                    <a:lumMod val="85000"/>
                    <a:lumOff val="15000"/>
                  </a:schemeClr>
                </a:solidFill>
                <a:effectLst/>
                <a:latin typeface="Times New Roman" panose="02020603050405020304" pitchFamily="18" charset="0"/>
                <a:cs typeface="Times New Roman" panose="02020603050405020304" pitchFamily="18" charset="0"/>
              </a:rPr>
              <a:t>Keras</a:t>
            </a:r>
            <a:r>
              <a:rPr lang="en-US" sz="1200" dirty="0">
                <a:solidFill>
                  <a:schemeClr val="tx1">
                    <a:lumMod val="85000"/>
                    <a:lumOff val="15000"/>
                  </a:schemeClr>
                </a:solidFill>
                <a:effectLst/>
                <a:latin typeface="Times New Roman" panose="02020603050405020304" pitchFamily="18" charset="0"/>
                <a:cs typeface="Times New Roman" panose="02020603050405020304" pitchFamily="18" charset="0"/>
              </a:rPr>
              <a:t> The architecture consists of: </a:t>
            </a:r>
          </a:p>
          <a:p>
            <a:pPr marL="800088" lvl="1" indent="-228600" defTabSz="914400">
              <a:lnSpc>
                <a:spcPct val="90000"/>
              </a:lnSpc>
              <a:spcBef>
                <a:spcPts val="1000"/>
              </a:spcBef>
              <a:spcAft>
                <a:spcPts val="800"/>
              </a:spcAft>
              <a:buFont typeface="Arial" panose="020B0604020202020204" pitchFamily="34" charset="0"/>
              <a:buChar char="•"/>
              <a:tabLst>
                <a:tab pos="457200" algn="l"/>
              </a:tabLst>
            </a:pPr>
            <a:r>
              <a:rPr lang="en-US" b="1" dirty="0">
                <a:effectLst/>
                <a:latin typeface="Times New Roman" panose="02020603050405020304" pitchFamily="18" charset="0"/>
                <a:cs typeface="Times New Roman" panose="02020603050405020304" pitchFamily="18" charset="0"/>
              </a:rPr>
              <a:t>Input Layer: </a:t>
            </a:r>
            <a:r>
              <a:rPr lang="en-US" dirty="0">
                <a:effectLst/>
                <a:latin typeface="Times New Roman" panose="02020603050405020304" pitchFamily="18" charset="0"/>
                <a:cs typeface="Times New Roman" panose="02020603050405020304" pitchFamily="18" charset="0"/>
              </a:rPr>
              <a:t>Accepts the number of input features equal to the number of questions or data points.</a:t>
            </a:r>
          </a:p>
          <a:p>
            <a:pPr marL="742950" marR="0" lvl="1" indent="-228600" defTabSz="914400">
              <a:lnSpc>
                <a:spcPct val="90000"/>
              </a:lnSpc>
              <a:spcBef>
                <a:spcPts val="1000"/>
              </a:spcBef>
              <a:spcAft>
                <a:spcPts val="800"/>
              </a:spcAft>
              <a:buFont typeface="Arial" panose="020B0604020202020204" pitchFamily="34" charset="0"/>
              <a:buChar char="•"/>
              <a:tabLst>
                <a:tab pos="914400" algn="l"/>
              </a:tabLst>
            </a:pPr>
            <a:r>
              <a:rPr lang="en-US" b="1" dirty="0">
                <a:effectLst/>
                <a:latin typeface="Times New Roman" panose="02020603050405020304" pitchFamily="18" charset="0"/>
                <a:cs typeface="Times New Roman" panose="02020603050405020304" pitchFamily="18" charset="0"/>
              </a:rPr>
              <a:t>Hidden Layers: </a:t>
            </a:r>
            <a:r>
              <a:rPr lang="en-US" dirty="0">
                <a:effectLst/>
                <a:latin typeface="Times New Roman" panose="02020603050405020304" pitchFamily="18" charset="0"/>
                <a:cs typeface="Times New Roman" panose="02020603050405020304" pitchFamily="18" charset="0"/>
              </a:rPr>
              <a:t>Several fully connected layers with 50 neurons each and </a:t>
            </a:r>
            <a:r>
              <a:rPr lang="en-US" dirty="0" err="1">
                <a:effectLst/>
                <a:latin typeface="Times New Roman" panose="02020603050405020304" pitchFamily="18" charset="0"/>
                <a:cs typeface="Times New Roman" panose="02020603050405020304" pitchFamily="18" charset="0"/>
              </a:rPr>
              <a:t>ReLU</a:t>
            </a:r>
            <a:r>
              <a:rPr lang="en-US" dirty="0">
                <a:effectLst/>
                <a:latin typeface="Times New Roman" panose="02020603050405020304" pitchFamily="18" charset="0"/>
                <a:cs typeface="Times New Roman" panose="02020603050405020304" pitchFamily="18" charset="0"/>
              </a:rPr>
              <a:t> activation function, which introduces non-linearity.</a:t>
            </a:r>
          </a:p>
          <a:p>
            <a:pPr marL="742950" marR="0" lvl="1" indent="-228600" defTabSz="914400">
              <a:lnSpc>
                <a:spcPct val="90000"/>
              </a:lnSpc>
              <a:spcBef>
                <a:spcPts val="1000"/>
              </a:spcBef>
              <a:spcAft>
                <a:spcPts val="800"/>
              </a:spcAft>
              <a:buFont typeface="Arial" panose="020B0604020202020204" pitchFamily="34" charset="0"/>
              <a:buChar char="•"/>
              <a:tabLst>
                <a:tab pos="914400" algn="l"/>
              </a:tabLst>
            </a:pPr>
            <a:r>
              <a:rPr lang="en-US" b="1" dirty="0">
                <a:effectLst/>
                <a:latin typeface="Times New Roman" panose="02020603050405020304" pitchFamily="18" charset="0"/>
                <a:cs typeface="Times New Roman" panose="02020603050405020304" pitchFamily="18" charset="0"/>
              </a:rPr>
              <a:t>Dropout Layers: </a:t>
            </a:r>
            <a:r>
              <a:rPr lang="en-US" dirty="0">
                <a:effectLst/>
                <a:latin typeface="Times New Roman" panose="02020603050405020304" pitchFamily="18" charset="0"/>
                <a:cs typeface="Times New Roman" panose="02020603050405020304" pitchFamily="18" charset="0"/>
              </a:rPr>
              <a:t>Applied after each hidden layer to prevent overfitting by randomly dropping a fraction (10%) of neurons during training.</a:t>
            </a:r>
          </a:p>
          <a:p>
            <a:pPr marL="742950" marR="0" lvl="1" indent="-228600" defTabSz="914400">
              <a:lnSpc>
                <a:spcPct val="90000"/>
              </a:lnSpc>
              <a:spcBef>
                <a:spcPts val="1000"/>
              </a:spcBef>
              <a:spcAft>
                <a:spcPts val="800"/>
              </a:spcAft>
              <a:buFont typeface="Arial" panose="020B0604020202020204" pitchFamily="34" charset="0"/>
              <a:buChar char="•"/>
              <a:tabLst>
                <a:tab pos="914400" algn="l"/>
              </a:tabLst>
            </a:pPr>
            <a:r>
              <a:rPr lang="en-US" b="1" dirty="0">
                <a:effectLst/>
                <a:latin typeface="Times New Roman" panose="02020603050405020304" pitchFamily="18" charset="0"/>
                <a:cs typeface="Times New Roman" panose="02020603050405020304" pitchFamily="18" charset="0"/>
              </a:rPr>
              <a:t>Output Layer: </a:t>
            </a:r>
            <a:r>
              <a:rPr lang="en-US" dirty="0">
                <a:effectLst/>
                <a:latin typeface="Times New Roman" panose="02020603050405020304" pitchFamily="18" charset="0"/>
                <a:cs typeface="Times New Roman" panose="02020603050405020304" pitchFamily="18" charset="0"/>
              </a:rPr>
              <a:t>Contains a single neuron predicting the final success rate.</a:t>
            </a:r>
          </a:p>
        </p:txBody>
      </p:sp>
      <p:sp>
        <p:nvSpPr>
          <p:cNvPr id="1047" name="Rectangle 1046">
            <a:extLst>
              <a:ext uri="{FF2B5EF4-FFF2-40B4-BE49-F238E27FC236}">
                <a16:creationId xmlns:a16="http://schemas.microsoft.com/office/drawing/2014/main" id="{BA4C5437-838C-45F6-BFC8-3AF0ADE3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0682" y="-1"/>
            <a:ext cx="2463317" cy="5143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FACBD493-E381-4822-8F8F-A4194DFDB1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3639" y="363474"/>
            <a:ext cx="1732943" cy="131267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48">
            <a:extLst>
              <a:ext uri="{FF2B5EF4-FFF2-40B4-BE49-F238E27FC236}">
                <a16:creationId xmlns:a16="http://schemas.microsoft.com/office/drawing/2014/main" id="{2310D9BE-4AD2-4CC3-84FA-4E05790B5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3639" y="1796796"/>
            <a:ext cx="1732943" cy="131267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screen shot of a computer program&#10;&#10;Description automatically generated">
            <a:extLst>
              <a:ext uri="{FF2B5EF4-FFF2-40B4-BE49-F238E27FC236}">
                <a16:creationId xmlns:a16="http://schemas.microsoft.com/office/drawing/2014/main" id="{6B167DBB-3E5A-017D-FFE5-E2BD41137894}"/>
              </a:ext>
            </a:extLst>
          </p:cNvPr>
          <p:cNvPicPr>
            <a:picLocks noChangeAspect="1"/>
          </p:cNvPicPr>
          <p:nvPr/>
        </p:nvPicPr>
        <p:blipFill>
          <a:blip r:embed="rId3"/>
          <a:srcRect r="3800"/>
          <a:stretch/>
        </p:blipFill>
        <p:spPr>
          <a:xfrm>
            <a:off x="7179108" y="518474"/>
            <a:ext cx="1482006" cy="2477700"/>
          </a:xfrm>
          <a:prstGeom prst="rect">
            <a:avLst/>
          </a:prstGeom>
        </p:spPr>
      </p:pic>
      <p:sp>
        <p:nvSpPr>
          <p:cNvPr id="1050" name="Rectangle 1049">
            <a:extLst>
              <a:ext uri="{FF2B5EF4-FFF2-40B4-BE49-F238E27FC236}">
                <a16:creationId xmlns:a16="http://schemas.microsoft.com/office/drawing/2014/main" id="{5D7CC766-DF6B-4E3F-8101-8D5F35D4A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3639" y="3233535"/>
            <a:ext cx="1732943" cy="13126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420136EB-B18E-C900-29C9-BDE49FFDA815}"/>
              </a:ext>
            </a:extLst>
          </p:cNvPr>
          <p:cNvPicPr>
            <a:picLocks noChangeAspect="1"/>
          </p:cNvPicPr>
          <p:nvPr/>
        </p:nvPicPr>
        <p:blipFill>
          <a:blip r:embed="rId4"/>
          <a:stretch>
            <a:fillRect/>
          </a:stretch>
        </p:blipFill>
        <p:spPr>
          <a:xfrm>
            <a:off x="7053639" y="3230118"/>
            <a:ext cx="1732942" cy="1781762"/>
          </a:xfrm>
          <a:prstGeom prst="rect">
            <a:avLst/>
          </a:prstGeom>
        </p:spPr>
      </p:pic>
    </p:spTree>
    <p:extLst>
      <p:ext uri="{BB962C8B-B14F-4D97-AF65-F5344CB8AC3E}">
        <p14:creationId xmlns:p14="http://schemas.microsoft.com/office/powerpoint/2010/main" val="16275040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down)">
                                      <p:cBhvr>
                                        <p:cTn id="20" dur="500"/>
                                        <p:tgtEl>
                                          <p:spTgt spid="3">
                                            <p:txEl>
                                              <p:pRg st="2" end="2"/>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500"/>
                                        <p:tgtEl>
                                          <p:spTgt spid="3">
                                            <p:txEl>
                                              <p:pRg st="3" end="3"/>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down)">
                                      <p:cBhvr>
                                        <p:cTn id="26" dur="500"/>
                                        <p:tgtEl>
                                          <p:spTgt spid="3">
                                            <p:txEl>
                                              <p:pRg st="4" end="4"/>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down)">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12"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strips(downLeft)">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610BA-9796-3701-4DCC-CA4039FB4ADD}"/>
              </a:ext>
            </a:extLst>
          </p:cNvPr>
          <p:cNvSpPr>
            <a:spLocks noGrp="1"/>
          </p:cNvSpPr>
          <p:nvPr>
            <p:ph type="title"/>
          </p:nvPr>
        </p:nvSpPr>
        <p:spPr>
          <a:xfrm>
            <a:off x="3741337" y="685849"/>
            <a:ext cx="4987373" cy="891540"/>
          </a:xfrm>
        </p:spPr>
        <p:txBody>
          <a:bodyPr vert="horz" lIns="182880" tIns="182880" rIns="182880" bIns="182880" rtlCol="0" anchor="ctr">
            <a:normAutofit/>
          </a:bodyPr>
          <a:lstStyle/>
          <a:p>
            <a:pPr defTabSz="914400">
              <a:spcBef>
                <a:spcPct val="0"/>
              </a:spcBef>
            </a:pPr>
            <a:r>
              <a:rPr lang="en-US" sz="2800" spc="200" dirty="0"/>
              <a:t>MSE, MAE and R2</a:t>
            </a:r>
          </a:p>
        </p:txBody>
      </p:sp>
      <p:pic>
        <p:nvPicPr>
          <p:cNvPr id="7" name="Picture 6">
            <a:extLst>
              <a:ext uri="{FF2B5EF4-FFF2-40B4-BE49-F238E27FC236}">
                <a16:creationId xmlns:a16="http://schemas.microsoft.com/office/drawing/2014/main" id="{DE53D0A2-8949-73C0-2713-2893FBEEE776}"/>
              </a:ext>
            </a:extLst>
          </p:cNvPr>
          <p:cNvPicPr>
            <a:picLocks noChangeAspect="1"/>
          </p:cNvPicPr>
          <p:nvPr/>
        </p:nvPicPr>
        <p:blipFill>
          <a:blip r:embed="rId3"/>
          <a:stretch>
            <a:fillRect/>
          </a:stretch>
        </p:blipFill>
        <p:spPr>
          <a:xfrm>
            <a:off x="555943" y="2161618"/>
            <a:ext cx="2880594" cy="1245856"/>
          </a:xfrm>
          <a:prstGeom prst="rect">
            <a:avLst/>
          </a:prstGeom>
          <a:ln w="31750" cap="sq">
            <a:solidFill>
              <a:srgbClr val="FFFFFF"/>
            </a:solidFill>
            <a:miter lim="800000"/>
          </a:ln>
        </p:spPr>
      </p:pic>
      <p:pic>
        <p:nvPicPr>
          <p:cNvPr id="6" name="Picture 5">
            <a:extLst>
              <a:ext uri="{FF2B5EF4-FFF2-40B4-BE49-F238E27FC236}">
                <a16:creationId xmlns:a16="http://schemas.microsoft.com/office/drawing/2014/main" id="{45957E9B-7E73-4BAA-71F5-9F88CDA12E1F}"/>
              </a:ext>
            </a:extLst>
          </p:cNvPr>
          <p:cNvPicPr>
            <a:picLocks noChangeAspect="1"/>
          </p:cNvPicPr>
          <p:nvPr/>
        </p:nvPicPr>
        <p:blipFill>
          <a:blip r:embed="rId4"/>
          <a:stretch>
            <a:fillRect/>
          </a:stretch>
        </p:blipFill>
        <p:spPr>
          <a:xfrm>
            <a:off x="562439" y="3564217"/>
            <a:ext cx="2874098" cy="1070601"/>
          </a:xfrm>
          <a:prstGeom prst="rect">
            <a:avLst/>
          </a:prstGeom>
          <a:ln w="31750" cap="sq">
            <a:solidFill>
              <a:srgbClr val="FFFFFF"/>
            </a:solidFill>
            <a:miter lim="800000"/>
          </a:ln>
        </p:spPr>
      </p:pic>
      <p:sp>
        <p:nvSpPr>
          <p:cNvPr id="3" name="Text Placeholder 2">
            <a:extLst>
              <a:ext uri="{FF2B5EF4-FFF2-40B4-BE49-F238E27FC236}">
                <a16:creationId xmlns:a16="http://schemas.microsoft.com/office/drawing/2014/main" id="{8514AE57-45A9-8F28-BC7E-41B97DD838E9}"/>
              </a:ext>
            </a:extLst>
          </p:cNvPr>
          <p:cNvSpPr>
            <a:spLocks noGrp="1"/>
          </p:cNvSpPr>
          <p:nvPr>
            <p:ph type="body" idx="1"/>
          </p:nvPr>
        </p:nvSpPr>
        <p:spPr>
          <a:xfrm>
            <a:off x="3436537" y="1856358"/>
            <a:ext cx="4987372" cy="2556945"/>
          </a:xfrm>
        </p:spPr>
        <p:txBody>
          <a:bodyPr vert="horz" lIns="91440" tIns="45720" rIns="91440" bIns="45720" rtlCol="0">
            <a:noAutofit/>
          </a:bodyPr>
          <a:lstStyle/>
          <a:p>
            <a:pPr indent="-228600" defTabSz="914400">
              <a:lnSpc>
                <a:spcPct val="90000"/>
              </a:lnSpc>
              <a:spcBef>
                <a:spcPts val="1000"/>
              </a:spcBef>
              <a:buFont typeface="Arial" panose="020B0604020202020204" pitchFamily="34" charset="0"/>
              <a:buChar char="•"/>
            </a:pPr>
            <a:r>
              <a:rPr lang="en-US" sz="1400" b="1" dirty="0">
                <a:solidFill>
                  <a:schemeClr val="tx1">
                    <a:lumMod val="85000"/>
                    <a:lumOff val="15000"/>
                  </a:schemeClr>
                </a:solidFill>
                <a:effectLst/>
                <a:latin typeface="Times New Roman" panose="02020603050405020304" pitchFamily="18" charset="0"/>
                <a:cs typeface="Times New Roman" panose="02020603050405020304" pitchFamily="18" charset="0"/>
              </a:rPr>
              <a:t>Mean Squared Error (MSE): </a:t>
            </a:r>
            <a:r>
              <a:rPr lang="en-US" sz="1400" dirty="0">
                <a:solidFill>
                  <a:schemeClr val="tx1">
                    <a:lumMod val="85000"/>
                    <a:lumOff val="15000"/>
                  </a:schemeClr>
                </a:solidFill>
                <a:effectLst/>
                <a:latin typeface="Times New Roman" panose="02020603050405020304" pitchFamily="18" charset="0"/>
                <a:cs typeface="Times New Roman" panose="02020603050405020304" pitchFamily="18" charset="0"/>
              </a:rPr>
              <a:t>It measures the average of the squared differences between the predicted values and the actual values</a:t>
            </a:r>
            <a:r>
              <a:rPr lang="en-US" sz="1400" dirty="0">
                <a:solidFill>
                  <a:schemeClr val="tx1">
                    <a:lumMod val="85000"/>
                    <a:lumOff val="15000"/>
                  </a:schemeClr>
                </a:solidFill>
                <a:latin typeface="Times New Roman" panose="02020603050405020304" pitchFamily="18" charset="0"/>
                <a:cs typeface="Times New Roman" panose="02020603050405020304" pitchFamily="18" charset="0"/>
              </a:rPr>
              <a:t>.</a:t>
            </a:r>
          </a:p>
          <a:p>
            <a:pPr indent="-228600" defTabSz="914400">
              <a:lnSpc>
                <a:spcPct val="90000"/>
              </a:lnSpc>
              <a:spcBef>
                <a:spcPts val="1000"/>
              </a:spcBef>
              <a:buFont typeface="Arial" panose="020B0604020202020204" pitchFamily="34" charset="0"/>
              <a:buChar char="•"/>
            </a:pPr>
            <a:r>
              <a:rPr lang="en-US" sz="1400" b="1" dirty="0">
                <a:solidFill>
                  <a:schemeClr val="tx1">
                    <a:lumMod val="85000"/>
                    <a:lumOff val="15000"/>
                  </a:schemeClr>
                </a:solidFill>
                <a:effectLst/>
                <a:latin typeface="Times New Roman" panose="02020603050405020304" pitchFamily="18" charset="0"/>
                <a:cs typeface="Times New Roman" panose="02020603050405020304" pitchFamily="18" charset="0"/>
              </a:rPr>
              <a:t>Mean Absolute Error (MAE)</a:t>
            </a:r>
            <a:r>
              <a:rPr lang="en-US" sz="1400" b="1"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1400" dirty="0">
                <a:solidFill>
                  <a:schemeClr val="tx1">
                    <a:lumMod val="85000"/>
                    <a:lumOff val="15000"/>
                  </a:schemeClr>
                </a:solidFill>
                <a:effectLst/>
                <a:latin typeface="Times New Roman" panose="02020603050405020304" pitchFamily="18" charset="0"/>
                <a:cs typeface="Times New Roman" panose="02020603050405020304" pitchFamily="18" charset="0"/>
              </a:rPr>
              <a:t>It represents the average of the absolute differences between the predicted values and the actual values. </a:t>
            </a:r>
          </a:p>
          <a:p>
            <a:pPr indent="-228600" defTabSz="914400">
              <a:lnSpc>
                <a:spcPct val="90000"/>
              </a:lnSpc>
              <a:spcBef>
                <a:spcPts val="1000"/>
              </a:spcBef>
              <a:buFont typeface="Arial" panose="020B0604020202020204" pitchFamily="34" charset="0"/>
              <a:buChar char="•"/>
            </a:pPr>
            <a:r>
              <a:rPr lang="en-US" sz="1400" b="1" dirty="0">
                <a:solidFill>
                  <a:schemeClr val="tx1">
                    <a:lumMod val="85000"/>
                    <a:lumOff val="15000"/>
                  </a:schemeClr>
                </a:solidFill>
                <a:effectLst/>
                <a:latin typeface="Times New Roman" panose="02020603050405020304" pitchFamily="18" charset="0"/>
                <a:cs typeface="Times New Roman" panose="02020603050405020304" pitchFamily="18" charset="0"/>
              </a:rPr>
              <a:t>R-square (R</a:t>
            </a:r>
            <a:r>
              <a:rPr lang="en-US" sz="1400" b="1" baseline="30000" dirty="0">
                <a:solidFill>
                  <a:schemeClr val="tx1">
                    <a:lumMod val="85000"/>
                    <a:lumOff val="15000"/>
                  </a:schemeClr>
                </a:solidFill>
                <a:effectLst/>
                <a:latin typeface="Times New Roman" panose="02020603050405020304" pitchFamily="18" charset="0"/>
                <a:cs typeface="Times New Roman" panose="02020603050405020304" pitchFamily="18" charset="0"/>
              </a:rPr>
              <a:t>2</a:t>
            </a:r>
            <a:r>
              <a:rPr lang="en-US" sz="1400" b="1"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sz="1400" dirty="0">
                <a:solidFill>
                  <a:schemeClr val="tx1">
                    <a:lumMod val="85000"/>
                    <a:lumOff val="15000"/>
                  </a:schemeClr>
                </a:solidFill>
                <a:effectLst/>
                <a:latin typeface="Times New Roman" panose="02020603050405020304" pitchFamily="18" charset="0"/>
                <a:cs typeface="Times New Roman" panose="02020603050405020304" pitchFamily="18" charset="0"/>
              </a:rPr>
              <a:t>is a comparison of the residual sum of squares </a:t>
            </a:r>
            <a:r>
              <a:rPr lang="en-US" sz="1400" i="1" dirty="0">
                <a:solidFill>
                  <a:schemeClr val="tx1">
                    <a:lumMod val="85000"/>
                    <a:lumOff val="15000"/>
                  </a:schemeClr>
                </a:solidFill>
                <a:effectLst/>
                <a:latin typeface="Times New Roman" panose="02020603050405020304" pitchFamily="18" charset="0"/>
                <a:cs typeface="Times New Roman" panose="02020603050405020304" pitchFamily="18" charset="0"/>
              </a:rPr>
              <a:t>(</a:t>
            </a:r>
            <a:r>
              <a:rPr lang="en-US" sz="1400" i="1" dirty="0" err="1">
                <a:solidFill>
                  <a:schemeClr val="tx1">
                    <a:lumMod val="85000"/>
                    <a:lumOff val="15000"/>
                  </a:schemeClr>
                </a:solidFill>
                <a:effectLst/>
                <a:latin typeface="Times New Roman" panose="02020603050405020304" pitchFamily="18" charset="0"/>
                <a:cs typeface="Times New Roman" panose="02020603050405020304" pitchFamily="18" charset="0"/>
              </a:rPr>
              <a:t>SS</a:t>
            </a:r>
            <a:r>
              <a:rPr lang="en-US" sz="1400" i="1" baseline="-25000" dirty="0" err="1">
                <a:solidFill>
                  <a:schemeClr val="tx1">
                    <a:lumMod val="85000"/>
                    <a:lumOff val="15000"/>
                  </a:schemeClr>
                </a:solidFill>
                <a:effectLst/>
                <a:latin typeface="Times New Roman" panose="02020603050405020304" pitchFamily="18" charset="0"/>
                <a:cs typeface="Times New Roman" panose="02020603050405020304" pitchFamily="18" charset="0"/>
              </a:rPr>
              <a:t>res</a:t>
            </a:r>
            <a:r>
              <a:rPr lang="en-US" sz="1400" i="1" dirty="0">
                <a:solidFill>
                  <a:schemeClr val="tx1">
                    <a:lumMod val="85000"/>
                    <a:lumOff val="15000"/>
                  </a:schemeClr>
                </a:solidFill>
                <a:effectLst/>
                <a:latin typeface="Times New Roman" panose="02020603050405020304" pitchFamily="18" charset="0"/>
                <a:cs typeface="Times New Roman" panose="02020603050405020304" pitchFamily="18" charset="0"/>
              </a:rPr>
              <a:t>)</a:t>
            </a:r>
            <a:r>
              <a:rPr lang="en-US" sz="1400" dirty="0">
                <a:solidFill>
                  <a:schemeClr val="tx1">
                    <a:lumMod val="85000"/>
                    <a:lumOff val="15000"/>
                  </a:schemeClr>
                </a:solidFill>
                <a:effectLst/>
                <a:latin typeface="Times New Roman" panose="02020603050405020304" pitchFamily="18" charset="0"/>
                <a:cs typeface="Times New Roman" panose="02020603050405020304" pitchFamily="18" charset="0"/>
              </a:rPr>
              <a:t> with the total sum of squares </a:t>
            </a:r>
            <a:r>
              <a:rPr lang="en-US" sz="1400" i="1" dirty="0">
                <a:solidFill>
                  <a:schemeClr val="tx1">
                    <a:lumMod val="85000"/>
                    <a:lumOff val="15000"/>
                  </a:schemeClr>
                </a:solidFill>
                <a:effectLst/>
                <a:latin typeface="Times New Roman" panose="02020603050405020304" pitchFamily="18" charset="0"/>
                <a:cs typeface="Times New Roman" panose="02020603050405020304" pitchFamily="18" charset="0"/>
              </a:rPr>
              <a:t>(</a:t>
            </a:r>
            <a:r>
              <a:rPr lang="en-US" sz="1400" i="1" dirty="0" err="1">
                <a:solidFill>
                  <a:schemeClr val="tx1">
                    <a:lumMod val="85000"/>
                    <a:lumOff val="15000"/>
                  </a:schemeClr>
                </a:solidFill>
                <a:effectLst/>
                <a:latin typeface="Times New Roman" panose="02020603050405020304" pitchFamily="18" charset="0"/>
                <a:cs typeface="Times New Roman" panose="02020603050405020304" pitchFamily="18" charset="0"/>
              </a:rPr>
              <a:t>SS</a:t>
            </a:r>
            <a:r>
              <a:rPr lang="en-US" sz="1400" i="1" baseline="-25000" dirty="0" err="1">
                <a:solidFill>
                  <a:schemeClr val="tx1">
                    <a:lumMod val="85000"/>
                    <a:lumOff val="15000"/>
                  </a:schemeClr>
                </a:solidFill>
                <a:effectLst/>
                <a:latin typeface="Times New Roman" panose="02020603050405020304" pitchFamily="18" charset="0"/>
                <a:cs typeface="Times New Roman" panose="02020603050405020304" pitchFamily="18" charset="0"/>
              </a:rPr>
              <a:t>tot</a:t>
            </a:r>
            <a:r>
              <a:rPr lang="en-US" sz="1400" i="1" dirty="0">
                <a:solidFill>
                  <a:schemeClr val="tx1">
                    <a:lumMod val="85000"/>
                    <a:lumOff val="15000"/>
                  </a:schemeClr>
                </a:solidFill>
                <a:effectLst/>
                <a:latin typeface="Times New Roman" panose="02020603050405020304" pitchFamily="18" charset="0"/>
                <a:cs typeface="Times New Roman" panose="02020603050405020304" pitchFamily="18" charset="0"/>
              </a:rPr>
              <a:t>)</a:t>
            </a:r>
            <a:r>
              <a:rPr lang="en-US" sz="1400" dirty="0">
                <a:solidFill>
                  <a:schemeClr val="tx1">
                    <a:lumMod val="85000"/>
                    <a:lumOff val="15000"/>
                  </a:schemeClr>
                </a:solidFill>
                <a:effectLst/>
                <a:latin typeface="Times New Roman" panose="02020603050405020304" pitchFamily="18" charset="0"/>
                <a:cs typeface="Times New Roman" panose="02020603050405020304" pitchFamily="18" charset="0"/>
              </a:rPr>
              <a:t>. The total sum of squares is calculated by summation of squares of perpendicular distance between data points and the average line. </a:t>
            </a: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624DE78-9967-4D17-645D-5D98F19A4D9A}"/>
              </a:ext>
            </a:extLst>
          </p:cNvPr>
          <p:cNvPicPr>
            <a:picLocks noChangeAspect="1"/>
          </p:cNvPicPr>
          <p:nvPr/>
        </p:nvPicPr>
        <p:blipFill>
          <a:blip r:embed="rId5"/>
          <a:stretch>
            <a:fillRect/>
          </a:stretch>
        </p:blipFill>
        <p:spPr>
          <a:xfrm>
            <a:off x="500995" y="405146"/>
            <a:ext cx="2935542" cy="1452945"/>
          </a:xfrm>
          <a:prstGeom prst="rect">
            <a:avLst/>
          </a:prstGeom>
        </p:spPr>
      </p:pic>
    </p:spTree>
    <p:extLst>
      <p:ext uri="{BB962C8B-B14F-4D97-AF65-F5344CB8AC3E}">
        <p14:creationId xmlns:p14="http://schemas.microsoft.com/office/powerpoint/2010/main" val="6329761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090" y="1169289"/>
            <a:ext cx="7703820" cy="3260979"/>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7DBB92-53BD-07EF-6665-68347EA7F9F7}"/>
              </a:ext>
            </a:extLst>
          </p:cNvPr>
          <p:cNvSpPr>
            <a:spLocks noGrp="1"/>
          </p:cNvSpPr>
          <p:nvPr>
            <p:ph type="title"/>
          </p:nvPr>
        </p:nvSpPr>
        <p:spPr>
          <a:xfrm>
            <a:off x="1673352" y="723519"/>
            <a:ext cx="5797296" cy="891540"/>
          </a:xfrm>
          <a:ln>
            <a:solidFill>
              <a:srgbClr val="404040"/>
            </a:solidFill>
          </a:ln>
        </p:spPr>
        <p:txBody>
          <a:bodyPr>
            <a:normAutofit/>
          </a:bodyPr>
          <a:lstStyle/>
          <a:p>
            <a:r>
              <a:rPr lang="en-US" dirty="0"/>
              <a:t>Neural Network Model Output</a:t>
            </a:r>
          </a:p>
        </p:txBody>
      </p:sp>
      <p:pic>
        <p:nvPicPr>
          <p:cNvPr id="8194" name="Picture 2">
            <a:extLst>
              <a:ext uri="{FF2B5EF4-FFF2-40B4-BE49-F238E27FC236}">
                <a16:creationId xmlns:a16="http://schemas.microsoft.com/office/drawing/2014/main" id="{6F142C21-495C-0FC1-F12C-79EEE6CB23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517" y="1848232"/>
            <a:ext cx="6634060" cy="2210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2328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arn(inVertical)">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DACBC20A-D3D0-C1A0-82F3-BF192B85E7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166F9-2645-749D-9564-D9D9A02EFEC4}"/>
              </a:ext>
            </a:extLst>
          </p:cNvPr>
          <p:cNvSpPr>
            <a:spLocks noGrp="1"/>
          </p:cNvSpPr>
          <p:nvPr>
            <p:ph type="title"/>
          </p:nvPr>
        </p:nvSpPr>
        <p:spPr>
          <a:xfrm>
            <a:off x="228937" y="365152"/>
            <a:ext cx="4446478" cy="891540"/>
          </a:xfrm>
        </p:spPr>
        <p:txBody>
          <a:bodyPr vert="horz" lIns="182880" tIns="182880" rIns="182880" bIns="182880" rtlCol="0" anchor="ctr">
            <a:normAutofit/>
          </a:bodyPr>
          <a:lstStyle/>
          <a:p>
            <a:pPr marL="0" indent="0" defTabSz="914400">
              <a:spcBef>
                <a:spcPct val="0"/>
              </a:spcBef>
            </a:pPr>
            <a:r>
              <a:rPr lang="en-US" sz="1800" b="1" spc="200" dirty="0"/>
              <a:t>Predictive Models</a:t>
            </a:r>
            <a:br>
              <a:rPr lang="en-US" sz="1800" b="1" spc="200" dirty="0">
                <a:sym typeface="Wingdings" pitchFamily="2" charset="2"/>
              </a:rPr>
            </a:br>
            <a:r>
              <a:rPr lang="en-US" sz="1800" b="1" spc="200" dirty="0">
                <a:sym typeface="Wingdings" pitchFamily="2" charset="2"/>
              </a:rPr>
              <a:t>Regression Model</a:t>
            </a:r>
            <a:endParaRPr lang="en-US" sz="1800" b="1" spc="200" dirty="0"/>
          </a:p>
        </p:txBody>
      </p:sp>
      <p:sp>
        <p:nvSpPr>
          <p:cNvPr id="3" name="Text Placeholder 2">
            <a:extLst>
              <a:ext uri="{FF2B5EF4-FFF2-40B4-BE49-F238E27FC236}">
                <a16:creationId xmlns:a16="http://schemas.microsoft.com/office/drawing/2014/main" id="{53C33F74-45DB-7E4E-31FD-FA97BECD96FF}"/>
              </a:ext>
            </a:extLst>
          </p:cNvPr>
          <p:cNvSpPr>
            <a:spLocks noGrp="1"/>
          </p:cNvSpPr>
          <p:nvPr>
            <p:ph type="body" idx="1"/>
          </p:nvPr>
        </p:nvSpPr>
        <p:spPr>
          <a:xfrm>
            <a:off x="228936" y="1329178"/>
            <a:ext cx="5382591" cy="3572760"/>
          </a:xfrm>
        </p:spPr>
        <p:txBody>
          <a:bodyPr vert="horz" lIns="91440" tIns="45720" rIns="91440" bIns="45720" rtlCol="0">
            <a:noAutofit/>
          </a:bodyPr>
          <a:lstStyle/>
          <a:p>
            <a:pPr marL="171450" indent="-171450">
              <a:lnSpc>
                <a:spcPct val="115000"/>
              </a:lnSpc>
              <a:spcAft>
                <a:spcPts val="800"/>
              </a:spcAft>
              <a:tabLst>
                <a:tab pos="457200" algn="l"/>
              </a:tabLst>
            </a:pP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We chose a regression model to generate the success rate because regression is an excellent tool for predicting continuous values based on input features. In this case, the goal is to predict the success rate, which is a constant outcome, based on </a:t>
            </a:r>
          </a:p>
          <a:p>
            <a:pPr marL="342900" marR="0" lvl="0" indent="-342900">
              <a:lnSpc>
                <a:spcPct val="115000"/>
              </a:lnSpc>
              <a:spcBef>
                <a:spcPts val="0"/>
              </a:spcBef>
              <a:spcAft>
                <a:spcPts val="800"/>
              </a:spcAft>
              <a:buFont typeface="Times New Roman" panose="02020603050405020304" pitchFamily="18" charset="0"/>
              <a:buChar char="●"/>
              <a:tabLst>
                <a:tab pos="457200" algn="l"/>
              </a:tabLst>
            </a:pP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The regression model is built using the Ridge(alpha)</a:t>
            </a:r>
          </a:p>
          <a:p>
            <a:pPr marL="514339" indent="-285750" defTabSz="914400">
              <a:lnSpc>
                <a:spcPct val="90000"/>
              </a:lnSpc>
              <a:spcBef>
                <a:spcPts val="1000"/>
              </a:spcBef>
            </a:pPr>
            <a:r>
              <a:rPr lang="en-US" sz="1400" dirty="0">
                <a:latin typeface="Times New Roman" panose="02020603050405020304" pitchFamily="18" charset="0"/>
                <a:cs typeface="Times New Roman" panose="02020603050405020304" pitchFamily="18" charset="0"/>
              </a:rPr>
              <a:t>Ridge regression is used in this because the data have high-dimensional features or multicollinearity,</a:t>
            </a:r>
          </a:p>
          <a:p>
            <a:pPr marL="514339" indent="-285750" defTabSz="914400">
              <a:lnSpc>
                <a:spcPct val="90000"/>
              </a:lnSpc>
              <a:spcBef>
                <a:spcPts val="1000"/>
              </a:spcBef>
            </a:pPr>
            <a:r>
              <a:rPr lang="en-US" sz="1400" dirty="0">
                <a:latin typeface="Times New Roman" panose="02020603050405020304" pitchFamily="18" charset="0"/>
                <a:cs typeface="Times New Roman" panose="02020603050405020304" pitchFamily="18" charset="0"/>
              </a:rPr>
              <a:t>Reduces overfitting by shrinking the coefficient.</a:t>
            </a:r>
          </a:p>
          <a:p>
            <a:pPr marL="514339" indent="-285750" defTabSz="914400">
              <a:lnSpc>
                <a:spcPct val="90000"/>
              </a:lnSpc>
              <a:spcBef>
                <a:spcPts val="1000"/>
              </a:spcBef>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In Ridge regression, the alpha parameter is a regularization term (denoted as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λ</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lambdaλ</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in some texts) added to the cost function. It helps prevent overfitting by penalizing large coefficients in the regression model</a:t>
            </a:r>
            <a:r>
              <a:rPr lang="en-US" sz="1400" dirty="0">
                <a:effectLst/>
                <a:latin typeface="Times New Roman" panose="02020603050405020304" pitchFamily="18" charset="0"/>
                <a:cs typeface="Times New Roman" panose="02020603050405020304" pitchFamily="18" charset="0"/>
              </a:rPr>
              <a:t> </a:t>
            </a: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p>
            <a:pPr indent="-228600" defTabSz="914400">
              <a:lnSpc>
                <a:spcPct val="90000"/>
              </a:lnSpc>
              <a:spcBef>
                <a:spcPts val="1000"/>
              </a:spcBef>
              <a:buFont typeface="Arial" panose="020B0604020202020204" pitchFamily="34" charset="0"/>
              <a:buChar char="•"/>
            </a:pPr>
            <a:endParaRPr lang="en-US" sz="1200" dirty="0">
              <a:solidFill>
                <a:schemeClr val="tx1">
                  <a:lumMod val="85000"/>
                  <a:lumOff val="15000"/>
                </a:schemeClr>
              </a:solidFill>
            </a:endParaRPr>
          </a:p>
        </p:txBody>
      </p:sp>
      <p:pic>
        <p:nvPicPr>
          <p:cNvPr id="5" name="Picture 4">
            <a:extLst>
              <a:ext uri="{FF2B5EF4-FFF2-40B4-BE49-F238E27FC236}">
                <a16:creationId xmlns:a16="http://schemas.microsoft.com/office/drawing/2014/main" id="{6B10A11D-DC1E-3087-77D9-11D56F4CC322}"/>
              </a:ext>
            </a:extLst>
          </p:cNvPr>
          <p:cNvPicPr>
            <a:picLocks noChangeAspect="1"/>
          </p:cNvPicPr>
          <p:nvPr/>
        </p:nvPicPr>
        <p:blipFill>
          <a:blip r:embed="rId3"/>
          <a:stretch>
            <a:fillRect/>
          </a:stretch>
        </p:blipFill>
        <p:spPr>
          <a:xfrm>
            <a:off x="5611527" y="2967518"/>
            <a:ext cx="3369557" cy="877652"/>
          </a:xfrm>
          <a:prstGeom prst="rect">
            <a:avLst/>
          </a:prstGeom>
        </p:spPr>
      </p:pic>
      <p:pic>
        <p:nvPicPr>
          <p:cNvPr id="1026" name="Picture 2" descr="Understanding Multiple Linear Regression | by Christa Dawson | The Startup  | Medium">
            <a:extLst>
              <a:ext uri="{FF2B5EF4-FFF2-40B4-BE49-F238E27FC236}">
                <a16:creationId xmlns:a16="http://schemas.microsoft.com/office/drawing/2014/main" id="{905D5390-C52D-AC8D-87B9-FF01399784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1528" y="638175"/>
            <a:ext cx="3532472" cy="1493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6720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trips(down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strips(down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strips(down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strips(down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strips(downLeft)">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4557D298-293E-BF1C-3DC2-BD312C981D1C}"/>
            </a:ext>
          </a:extLst>
        </p:cNvPr>
        <p:cNvGrpSpPr/>
        <p:nvPr/>
      </p:nvGrpSpPr>
      <p:grpSpPr>
        <a:xfrm>
          <a:off x="0" y="0"/>
          <a:ext cx="0" cy="0"/>
          <a:chOff x="0" y="0"/>
          <a:chExt cx="0" cy="0"/>
        </a:xfrm>
      </p:grpSpPr>
      <p:sp>
        <p:nvSpPr>
          <p:cNvPr id="9223" name="Rectangle 9222">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090" y="1169289"/>
            <a:ext cx="7703820" cy="3260979"/>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9E611-F930-6157-BD00-8306D34DD6B8}"/>
              </a:ext>
            </a:extLst>
          </p:cNvPr>
          <p:cNvSpPr>
            <a:spLocks noGrp="1"/>
          </p:cNvSpPr>
          <p:nvPr>
            <p:ph type="title"/>
          </p:nvPr>
        </p:nvSpPr>
        <p:spPr>
          <a:xfrm>
            <a:off x="1673352" y="723519"/>
            <a:ext cx="5797296" cy="891540"/>
          </a:xfrm>
          <a:ln>
            <a:solidFill>
              <a:srgbClr val="404040"/>
            </a:solidFill>
          </a:ln>
        </p:spPr>
        <p:txBody>
          <a:bodyPr>
            <a:normAutofit/>
          </a:bodyPr>
          <a:lstStyle/>
          <a:p>
            <a:r>
              <a:rPr lang="en-US" dirty="0"/>
              <a:t>Regression Model Output</a:t>
            </a:r>
          </a:p>
        </p:txBody>
      </p:sp>
      <p:pic>
        <p:nvPicPr>
          <p:cNvPr id="9224" name="Picture 8">
            <a:extLst>
              <a:ext uri="{FF2B5EF4-FFF2-40B4-BE49-F238E27FC236}">
                <a16:creationId xmlns:a16="http://schemas.microsoft.com/office/drawing/2014/main" id="{883998FC-FD84-35FD-BDD3-AFB91D4E1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90" y="1737642"/>
            <a:ext cx="4276551" cy="2570043"/>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2D12458C-4188-8B0B-E6A1-03230374A8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0309" y="1615059"/>
            <a:ext cx="2020339" cy="2570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0196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224"/>
                                        </p:tgtEl>
                                        <p:attrNameLst>
                                          <p:attrName>style.visibility</p:attrName>
                                        </p:attrNameLst>
                                      </p:cBhvr>
                                      <p:to>
                                        <p:strVal val="visible"/>
                                      </p:to>
                                    </p:set>
                                    <p:animEffect transition="in" filter="barn(inVertical)">
                                      <p:cBhvr>
                                        <p:cTn id="7" dur="500"/>
                                        <p:tgtEl>
                                          <p:spTgt spid="922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226"/>
                                        </p:tgtEl>
                                        <p:attrNameLst>
                                          <p:attrName>style.visibility</p:attrName>
                                        </p:attrNameLst>
                                      </p:cBhvr>
                                      <p:to>
                                        <p:strVal val="visible"/>
                                      </p:to>
                                    </p:set>
                                    <p:animEffect transition="in" filter="barn(inVertical)">
                                      <p:cBhvr>
                                        <p:cTn id="12" dur="500"/>
                                        <p:tgtEl>
                                          <p:spTgt spid="9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67D14384-E09A-5729-6D17-1AE762E771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783FF6-8A2F-3677-0265-4DEB57657F78}"/>
              </a:ext>
            </a:extLst>
          </p:cNvPr>
          <p:cNvSpPr>
            <a:spLocks noGrp="1"/>
          </p:cNvSpPr>
          <p:nvPr>
            <p:ph type="title"/>
          </p:nvPr>
        </p:nvSpPr>
        <p:spPr>
          <a:xfrm>
            <a:off x="4036355" y="723519"/>
            <a:ext cx="4421124" cy="891540"/>
          </a:xfrm>
        </p:spPr>
        <p:txBody>
          <a:bodyPr vert="horz" lIns="182880" tIns="182880" rIns="182880" bIns="182880" rtlCol="0" anchor="ctr">
            <a:normAutofit/>
          </a:bodyPr>
          <a:lstStyle/>
          <a:p>
            <a:pPr defTabSz="914400">
              <a:spcBef>
                <a:spcPct val="0"/>
              </a:spcBef>
            </a:pPr>
            <a:r>
              <a:rPr lang="en-US" sz="2800" spc="200" dirty="0"/>
              <a:t>Generative  AI</a:t>
            </a:r>
          </a:p>
        </p:txBody>
      </p:sp>
      <p:sp>
        <p:nvSpPr>
          <p:cNvPr id="4107" name="Rectangle 4106">
            <a:extLst>
              <a:ext uri="{FF2B5EF4-FFF2-40B4-BE49-F238E27FC236}">
                <a16:creationId xmlns:a16="http://schemas.microsoft.com/office/drawing/2014/main" id="{C7EC7370-FF9F-4131-8812-2123F5D9D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8736" y="723519"/>
            <a:ext cx="2990088" cy="370241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8" name="Rectangle 4107">
            <a:extLst>
              <a:ext uri="{FF2B5EF4-FFF2-40B4-BE49-F238E27FC236}">
                <a16:creationId xmlns:a16="http://schemas.microsoft.com/office/drawing/2014/main" id="{A3377563-4FF6-4DD0-B84A-CFBB8D7831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180" y="846512"/>
            <a:ext cx="2743200" cy="34564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Generative AI Development Services | Generative AI Development Company">
            <a:extLst>
              <a:ext uri="{FF2B5EF4-FFF2-40B4-BE49-F238E27FC236}">
                <a16:creationId xmlns:a16="http://schemas.microsoft.com/office/drawing/2014/main" id="{B8756C72-E9DA-F4B5-1E87-ACA8FD1F1D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5624" y="1326572"/>
            <a:ext cx="2496312" cy="249631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0C6EDB2A-297E-89D3-1C43-85094195A182}"/>
              </a:ext>
            </a:extLst>
          </p:cNvPr>
          <p:cNvSpPr>
            <a:spLocks noGrp="1"/>
          </p:cNvSpPr>
          <p:nvPr>
            <p:ph type="body" idx="1"/>
          </p:nvPr>
        </p:nvSpPr>
        <p:spPr>
          <a:xfrm>
            <a:off x="3465380" y="1978533"/>
            <a:ext cx="5546645" cy="2447404"/>
          </a:xfrm>
        </p:spPr>
        <p:txBody>
          <a:bodyPr vert="horz" lIns="91440" tIns="45720" rIns="91440" bIns="45720" rtlCol="0">
            <a:noAutofit/>
          </a:bodyPr>
          <a:lstStyle/>
          <a:p>
            <a:pPr indent="-228600" defTabSz="914400">
              <a:lnSpc>
                <a:spcPct val="90000"/>
              </a:lnSpc>
              <a:spcBef>
                <a:spcPts val="1000"/>
              </a:spcBef>
              <a:buFont typeface="Arial" panose="020B0604020202020204" pitchFamily="34" charset="0"/>
              <a:buChar char="•"/>
            </a:pPr>
            <a:r>
              <a:rPr lang="en-US" sz="1200" dirty="0">
                <a:solidFill>
                  <a:schemeClr val="tx1">
                    <a:lumMod val="85000"/>
                    <a:lumOff val="15000"/>
                  </a:schemeClr>
                </a:solidFill>
              </a:rPr>
              <a:t>GPT-3.5 is be used to provide </a:t>
            </a:r>
            <a:r>
              <a:rPr lang="en-US" sz="1200" b="1" dirty="0">
                <a:solidFill>
                  <a:schemeClr val="tx1">
                    <a:lumMod val="85000"/>
                    <a:lumOff val="15000"/>
                  </a:schemeClr>
                </a:solidFill>
              </a:rPr>
              <a:t>detailed feedback</a:t>
            </a:r>
            <a:r>
              <a:rPr lang="en-US" sz="1200" dirty="0">
                <a:solidFill>
                  <a:schemeClr val="tx1">
                    <a:lumMod val="85000"/>
                    <a:lumOff val="15000"/>
                  </a:schemeClr>
                </a:solidFill>
              </a:rPr>
              <a:t> to students along with their predicted success rate.</a:t>
            </a:r>
          </a:p>
          <a:p>
            <a:pPr indent="-228600" defTabSz="914400">
              <a:lnSpc>
                <a:spcPct val="90000"/>
              </a:lnSpc>
              <a:spcBef>
                <a:spcPts val="1000"/>
              </a:spcBef>
              <a:buFont typeface="Arial" panose="020B0604020202020204" pitchFamily="34" charset="0"/>
              <a:buChar char="•"/>
            </a:pPr>
            <a:r>
              <a:rPr lang="en-US" sz="1200" dirty="0">
                <a:solidFill>
                  <a:schemeClr val="tx1">
                    <a:lumMod val="85000"/>
                    <a:lumOff val="15000"/>
                  </a:schemeClr>
                </a:solidFill>
              </a:rPr>
              <a:t>Based on the </a:t>
            </a:r>
            <a:r>
              <a:rPr lang="en-US" sz="1200" b="1" dirty="0">
                <a:solidFill>
                  <a:schemeClr val="tx1">
                    <a:lumMod val="85000"/>
                    <a:lumOff val="15000"/>
                  </a:schemeClr>
                </a:solidFill>
              </a:rPr>
              <a:t>predicted success rate</a:t>
            </a:r>
            <a:r>
              <a:rPr lang="en-US" sz="1200" dirty="0">
                <a:solidFill>
                  <a:schemeClr val="tx1">
                    <a:lumMod val="85000"/>
                    <a:lumOff val="15000"/>
                  </a:schemeClr>
                </a:solidFill>
              </a:rPr>
              <a:t> and the </a:t>
            </a:r>
            <a:r>
              <a:rPr lang="en-US" sz="1200" b="1" dirty="0">
                <a:solidFill>
                  <a:schemeClr val="tx1">
                    <a:lumMod val="85000"/>
                    <a:lumOff val="15000"/>
                  </a:schemeClr>
                </a:solidFill>
              </a:rPr>
              <a:t>input factors</a:t>
            </a:r>
            <a:r>
              <a:rPr lang="en-US" sz="1200" dirty="0">
                <a:solidFill>
                  <a:schemeClr val="tx1">
                    <a:lumMod val="85000"/>
                    <a:lumOff val="15000"/>
                  </a:schemeClr>
                </a:solidFill>
              </a:rPr>
              <a:t>, GPT-3.5 generate context-specific feedback.</a:t>
            </a:r>
          </a:p>
          <a:p>
            <a:pPr indent="-228600" defTabSz="914400">
              <a:lnSpc>
                <a:spcPct val="90000"/>
              </a:lnSpc>
              <a:spcBef>
                <a:spcPts val="1000"/>
              </a:spcBef>
              <a:buFont typeface="Arial" panose="020B0604020202020204" pitchFamily="34" charset="0"/>
              <a:buChar char="•"/>
            </a:pPr>
            <a:r>
              <a:rPr lang="en-US" sz="1200" b="1" dirty="0">
                <a:solidFill>
                  <a:schemeClr val="tx1">
                    <a:lumMod val="85000"/>
                    <a:lumOff val="15000"/>
                  </a:schemeClr>
                </a:solidFill>
              </a:rPr>
              <a:t>Personalization:</a:t>
            </a:r>
            <a:r>
              <a:rPr lang="en-US" sz="1200" dirty="0">
                <a:solidFill>
                  <a:schemeClr val="tx1">
                    <a:lumMod val="85000"/>
                    <a:lumOff val="15000"/>
                  </a:schemeClr>
                </a:solidFill>
              </a:rPr>
              <a:t> GPT-3.5 craft responses that are specific to the student’s individual situation based on their success rate and influencing factors.</a:t>
            </a:r>
          </a:p>
          <a:p>
            <a:pPr indent="-228600" defTabSz="914400">
              <a:lnSpc>
                <a:spcPct val="90000"/>
              </a:lnSpc>
              <a:spcBef>
                <a:spcPts val="1000"/>
              </a:spcBef>
              <a:buFont typeface="Arial" panose="020B0604020202020204" pitchFamily="34" charset="0"/>
              <a:buChar char="•"/>
            </a:pPr>
            <a:r>
              <a:rPr lang="en-US" sz="1200" b="1" dirty="0">
                <a:solidFill>
                  <a:schemeClr val="tx1">
                    <a:lumMod val="85000"/>
                    <a:lumOff val="15000"/>
                  </a:schemeClr>
                </a:solidFill>
              </a:rPr>
              <a:t>Language Understanding:</a:t>
            </a:r>
            <a:r>
              <a:rPr lang="en-US" sz="1200" dirty="0">
                <a:solidFill>
                  <a:schemeClr val="tx1">
                    <a:lumMod val="85000"/>
                    <a:lumOff val="15000"/>
                  </a:schemeClr>
                </a:solidFill>
              </a:rPr>
              <a:t> GPT provide feedback in a human-like, conversational tone that is easier for students to understand and act upon.</a:t>
            </a:r>
          </a:p>
          <a:p>
            <a:pPr indent="-228600" defTabSz="914400">
              <a:lnSpc>
                <a:spcPct val="90000"/>
              </a:lnSpc>
              <a:spcBef>
                <a:spcPts val="1000"/>
              </a:spcBef>
              <a:buFont typeface="Arial" panose="020B0604020202020204" pitchFamily="34" charset="0"/>
              <a:buChar char="•"/>
            </a:pPr>
            <a:r>
              <a:rPr lang="en-US" sz="1200" b="1" dirty="0">
                <a:solidFill>
                  <a:schemeClr val="tx1">
                    <a:lumMod val="85000"/>
                    <a:lumOff val="15000"/>
                  </a:schemeClr>
                </a:solidFill>
              </a:rPr>
              <a:t>Adaptive Feedback:</a:t>
            </a:r>
            <a:r>
              <a:rPr lang="en-US" sz="1200" dirty="0">
                <a:solidFill>
                  <a:schemeClr val="tx1">
                    <a:lumMod val="85000"/>
                    <a:lumOff val="15000"/>
                  </a:schemeClr>
                </a:solidFill>
              </a:rPr>
              <a:t> Depending on whether the success rate is high or low, GPT can provide motivating feedback or constructive criticism that encourages students to improve.</a:t>
            </a:r>
          </a:p>
        </p:txBody>
      </p:sp>
      <p:sp>
        <p:nvSpPr>
          <p:cNvPr id="5" name="TextBox 4">
            <a:extLst>
              <a:ext uri="{FF2B5EF4-FFF2-40B4-BE49-F238E27FC236}">
                <a16:creationId xmlns:a16="http://schemas.microsoft.com/office/drawing/2014/main" id="{3385A41B-1EF9-7574-3FB7-A3ACA5175742}"/>
              </a:ext>
            </a:extLst>
          </p:cNvPr>
          <p:cNvSpPr txBox="1"/>
          <p:nvPr/>
        </p:nvSpPr>
        <p:spPr>
          <a:xfrm>
            <a:off x="2016369" y="42437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110003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6CBB1-37B1-D716-D48A-F30485A32FC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83DDE48-5F40-A375-416F-13024DA05E0E}"/>
              </a:ext>
            </a:extLst>
          </p:cNvPr>
          <p:cNvSpPr>
            <a:spLocks noGrp="1"/>
          </p:cNvSpPr>
          <p:nvPr>
            <p:ph type="body" idx="1"/>
          </p:nvPr>
        </p:nvSpPr>
        <p:spPr/>
        <p:txBody>
          <a:bodyPr/>
          <a:lstStyle/>
          <a:p>
            <a:r>
              <a:rPr lang="en-US" dirty="0"/>
              <a:t>Prompt 1</a:t>
            </a:r>
          </a:p>
        </p:txBody>
      </p:sp>
      <p:sp>
        <p:nvSpPr>
          <p:cNvPr id="5" name="Text Placeholder 4">
            <a:extLst>
              <a:ext uri="{FF2B5EF4-FFF2-40B4-BE49-F238E27FC236}">
                <a16:creationId xmlns:a16="http://schemas.microsoft.com/office/drawing/2014/main" id="{1BC79EA0-D75C-3FDB-1AA6-EDB91AD64882}"/>
              </a:ext>
            </a:extLst>
          </p:cNvPr>
          <p:cNvSpPr>
            <a:spLocks noGrp="1"/>
          </p:cNvSpPr>
          <p:nvPr>
            <p:ph type="body" sz="quarter" idx="13"/>
          </p:nvPr>
        </p:nvSpPr>
        <p:spPr/>
        <p:txBody>
          <a:bodyPr/>
          <a:lstStyle/>
          <a:p>
            <a:r>
              <a:rPr lang="en-US" dirty="0"/>
              <a:t>Output</a:t>
            </a:r>
          </a:p>
        </p:txBody>
      </p:sp>
      <p:sp>
        <p:nvSpPr>
          <p:cNvPr id="7" name="Title 6">
            <a:extLst>
              <a:ext uri="{FF2B5EF4-FFF2-40B4-BE49-F238E27FC236}">
                <a16:creationId xmlns:a16="http://schemas.microsoft.com/office/drawing/2014/main" id="{BD258A02-2C70-5008-5273-1F67C5915522}"/>
              </a:ext>
            </a:extLst>
          </p:cNvPr>
          <p:cNvSpPr>
            <a:spLocks noGrp="1"/>
          </p:cNvSpPr>
          <p:nvPr>
            <p:ph type="title"/>
          </p:nvPr>
        </p:nvSpPr>
        <p:spPr/>
        <p:txBody>
          <a:bodyPr/>
          <a:lstStyle/>
          <a:p>
            <a:r>
              <a:rPr lang="en-US" dirty="0"/>
              <a:t>GPT Output</a:t>
            </a:r>
          </a:p>
        </p:txBody>
      </p:sp>
      <p:pic>
        <p:nvPicPr>
          <p:cNvPr id="3" name="Content Placeholder 2">
            <a:extLst>
              <a:ext uri="{FF2B5EF4-FFF2-40B4-BE49-F238E27FC236}">
                <a16:creationId xmlns:a16="http://schemas.microsoft.com/office/drawing/2014/main" id="{5F27AA97-F0B1-44CE-DCA7-CC0E50AEC78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0417" y="2383156"/>
            <a:ext cx="3995201" cy="2451602"/>
          </a:xfrm>
          <a:prstGeom prst="rect">
            <a:avLst/>
          </a:prstGeom>
        </p:spPr>
      </p:pic>
      <p:pic>
        <p:nvPicPr>
          <p:cNvPr id="9" name="Content Placeholder 8">
            <a:extLst>
              <a:ext uri="{FF2B5EF4-FFF2-40B4-BE49-F238E27FC236}">
                <a16:creationId xmlns:a16="http://schemas.microsoft.com/office/drawing/2014/main" id="{173462B6-24D0-5DB0-86F1-200F9B6753FF}"/>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752974" y="2383156"/>
            <a:ext cx="3873622" cy="2451602"/>
          </a:xfrm>
          <a:prstGeom prst="rect">
            <a:avLst/>
          </a:prstGeom>
        </p:spPr>
      </p:pic>
    </p:spTree>
    <p:extLst>
      <p:ext uri="{BB962C8B-B14F-4D97-AF65-F5344CB8AC3E}">
        <p14:creationId xmlns:p14="http://schemas.microsoft.com/office/powerpoint/2010/main" val="47145636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0.70"/>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F76AACD-38AE-4ED6-9340-D97792358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690" y="603250"/>
            <a:ext cx="7912620" cy="3826700"/>
          </a:xfrm>
          <a:prstGeom prst="rect">
            <a:avLst/>
          </a:prstGeom>
          <a:noFill/>
          <a:ln w="31750" cap="sq">
            <a:solidFill>
              <a:srgbClr val="3D6B7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5781A7A-4894-41BF-91BF-436A9ABDB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78" y="726662"/>
            <a:ext cx="7667244" cy="35798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BDA146C-DAEE-7544-DE05-3497EAF4C856}"/>
              </a:ext>
            </a:extLst>
          </p:cNvPr>
          <p:cNvPicPr>
            <a:picLocks noChangeAspect="1"/>
          </p:cNvPicPr>
          <p:nvPr/>
        </p:nvPicPr>
        <p:blipFill>
          <a:blip r:embed="rId3"/>
          <a:srcRect t="27357" b="29513"/>
          <a:stretch/>
        </p:blipFill>
        <p:spPr>
          <a:xfrm>
            <a:off x="978408" y="966692"/>
            <a:ext cx="7187184" cy="3099816"/>
          </a:xfrm>
          <a:prstGeom prst="rect">
            <a:avLst/>
          </a:prstGeom>
        </p:spPr>
      </p:pic>
    </p:spTree>
    <p:extLst>
      <p:ext uri="{BB962C8B-B14F-4D97-AF65-F5344CB8AC3E}">
        <p14:creationId xmlns:p14="http://schemas.microsoft.com/office/powerpoint/2010/main" val="16214723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9" name="Google Shape;469;p40"/>
          <p:cNvSpPr txBox="1">
            <a:spLocks noGrp="1"/>
          </p:cNvSpPr>
          <p:nvPr>
            <p:ph type="title"/>
          </p:nvPr>
        </p:nvSpPr>
        <p:spPr>
          <a:xfrm>
            <a:off x="301752" y="248551"/>
            <a:ext cx="4966823" cy="720713"/>
          </a:xfrm>
          <a:prstGeom prst="rect">
            <a:avLst/>
          </a:prstGeom>
        </p:spPr>
        <p:txBody>
          <a:bodyPr spcFirstLastPara="1" wrap="square" lIns="91425" tIns="91425" rIns="91425" bIns="91425" anchor="b" anchorCtr="0">
            <a:noAutofit/>
          </a:bodyPr>
          <a:lstStyle/>
          <a:p>
            <a:r>
              <a:rPr lang="en" b="0" dirty="0"/>
              <a:t>Conclusion and future work</a:t>
            </a:r>
            <a:endParaRPr dirty="0"/>
          </a:p>
        </p:txBody>
      </p:sp>
      <p:sp>
        <p:nvSpPr>
          <p:cNvPr id="470" name="Google Shape;470;p40"/>
          <p:cNvSpPr txBox="1">
            <a:spLocks noGrp="1"/>
          </p:cNvSpPr>
          <p:nvPr>
            <p:ph type="subTitle" idx="1"/>
          </p:nvPr>
        </p:nvSpPr>
        <p:spPr>
          <a:xfrm>
            <a:off x="422526" y="1218547"/>
            <a:ext cx="4565700" cy="3314100"/>
          </a:xfrm>
          <a:prstGeom prst="rect">
            <a:avLst/>
          </a:prstGeom>
        </p:spPr>
        <p:txBody>
          <a:bodyPr spcFirstLastPara="1" wrap="square" lIns="91425" tIns="91425" rIns="91425" bIns="91425" anchor="t" anchorCtr="0">
            <a:noAutofit/>
          </a:bodyPr>
          <a:lstStyle/>
          <a:p>
            <a:pPr marL="457189" indent="-330192">
              <a:spcBef>
                <a:spcPts val="1000"/>
              </a:spcBef>
              <a:buSzPts val="1600"/>
              <a:buChar char="●"/>
            </a:pPr>
            <a:r>
              <a:rPr lang="en-US" dirty="0"/>
              <a:t>The comparative analysis of the deployed models revealed a significant finding: the neural network model outperformed the traditional regression model. </a:t>
            </a:r>
          </a:p>
          <a:p>
            <a:pPr marL="126997" indent="0">
              <a:spcBef>
                <a:spcPts val="1000"/>
              </a:spcBef>
              <a:buSzPts val="1600"/>
            </a:pPr>
            <a:r>
              <a:rPr lang="en" b="1" dirty="0"/>
              <a:t>Future Enhancements:</a:t>
            </a:r>
            <a:endParaRPr b="1" dirty="0"/>
          </a:p>
          <a:p>
            <a:pPr marL="457189" indent="-330192">
              <a:spcBef>
                <a:spcPts val="1000"/>
              </a:spcBef>
              <a:buSzPts val="1600"/>
              <a:buChar char="●"/>
            </a:pPr>
            <a:r>
              <a:rPr lang="en-US" dirty="0"/>
              <a:t>Focusing on refining and expanding the capabilities of its AI-driven models </a:t>
            </a:r>
            <a:endParaRPr lang="en" dirty="0"/>
          </a:p>
          <a:p>
            <a:pPr marL="457189" indent="-330192">
              <a:spcBef>
                <a:spcPts val="1000"/>
              </a:spcBef>
              <a:buSzPts val="1600"/>
              <a:buChar char="●"/>
            </a:pPr>
            <a:r>
              <a:rPr lang="en" dirty="0"/>
              <a:t>We will leverage GPTs Prompts to transform success rates into detailed feedback, highlighting students' strengths and weaknesses.</a:t>
            </a:r>
            <a:endParaRPr dirty="0"/>
          </a:p>
          <a:p>
            <a:pPr marL="457189" indent="-330192">
              <a:spcBef>
                <a:spcPts val="1000"/>
              </a:spcBef>
              <a:buSzPts val="1600"/>
              <a:buChar char="●"/>
            </a:pPr>
            <a:r>
              <a:rPr lang="en" dirty="0"/>
              <a:t>Plan to integrate a chatbot for real-time student assistance.</a:t>
            </a:r>
            <a:endParaRPr dirty="0"/>
          </a:p>
        </p:txBody>
      </p:sp>
      <p:pic>
        <p:nvPicPr>
          <p:cNvPr id="5" name="Picture Placeholder 4">
            <a:extLst>
              <a:ext uri="{FF2B5EF4-FFF2-40B4-BE49-F238E27FC236}">
                <a16:creationId xmlns:a16="http://schemas.microsoft.com/office/drawing/2014/main" id="{C15521C4-48A5-6B89-603F-A87F1E1B5488}"/>
              </a:ext>
            </a:extLst>
          </p:cNvPr>
          <p:cNvPicPr>
            <a:picLocks noGrp="1" noChangeAspect="1"/>
          </p:cNvPicPr>
          <p:nvPr>
            <p:ph type="pic" idx="2"/>
          </p:nvPr>
        </p:nvPicPr>
        <p:blipFill>
          <a:blip r:embed="rId3"/>
          <a:srcRect l="24703" r="24703"/>
          <a:stretch>
            <a:fillRect/>
          </a:stretch>
        </p:blip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70">
                                            <p:txEl>
                                              <p:pRg st="0" end="0"/>
                                            </p:txEl>
                                          </p:spTgt>
                                        </p:tgtEl>
                                        <p:attrNameLst>
                                          <p:attrName>style.visibility</p:attrName>
                                        </p:attrNameLst>
                                      </p:cBhvr>
                                      <p:to>
                                        <p:strVal val="visible"/>
                                      </p:to>
                                    </p:set>
                                    <p:animEffect transition="in" filter="blinds(horizontal)">
                                      <p:cBhvr>
                                        <p:cTn id="11" dur="500"/>
                                        <p:tgtEl>
                                          <p:spTgt spid="47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470">
                                            <p:txEl>
                                              <p:pRg st="1" end="1"/>
                                            </p:txEl>
                                          </p:spTgt>
                                        </p:tgtEl>
                                        <p:attrNameLst>
                                          <p:attrName>style.visibility</p:attrName>
                                        </p:attrNameLst>
                                      </p:cBhvr>
                                      <p:to>
                                        <p:strVal val="visible"/>
                                      </p:to>
                                    </p:set>
                                    <p:animEffect transition="in" filter="blinds(horizontal)">
                                      <p:cBhvr>
                                        <p:cTn id="16" dur="500"/>
                                        <p:tgtEl>
                                          <p:spTgt spid="47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70">
                                            <p:txEl>
                                              <p:pRg st="2" end="2"/>
                                            </p:txEl>
                                          </p:spTgt>
                                        </p:tgtEl>
                                        <p:attrNameLst>
                                          <p:attrName>style.visibility</p:attrName>
                                        </p:attrNameLst>
                                      </p:cBhvr>
                                      <p:to>
                                        <p:strVal val="visible"/>
                                      </p:to>
                                    </p:set>
                                    <p:animEffect transition="in" filter="blinds(horizontal)">
                                      <p:cBhvr>
                                        <p:cTn id="21" dur="500"/>
                                        <p:tgtEl>
                                          <p:spTgt spid="47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70">
                                            <p:txEl>
                                              <p:pRg st="3" end="3"/>
                                            </p:txEl>
                                          </p:spTgt>
                                        </p:tgtEl>
                                        <p:attrNameLst>
                                          <p:attrName>style.visibility</p:attrName>
                                        </p:attrNameLst>
                                      </p:cBhvr>
                                      <p:to>
                                        <p:strVal val="visible"/>
                                      </p:to>
                                    </p:set>
                                    <p:animEffect transition="in" filter="blinds(horizontal)">
                                      <p:cBhvr>
                                        <p:cTn id="26" dur="500"/>
                                        <p:tgtEl>
                                          <p:spTgt spid="47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70">
                                            <p:txEl>
                                              <p:pRg st="4" end="4"/>
                                            </p:txEl>
                                          </p:spTgt>
                                        </p:tgtEl>
                                        <p:attrNameLst>
                                          <p:attrName>style.visibility</p:attrName>
                                        </p:attrNameLst>
                                      </p:cBhvr>
                                      <p:to>
                                        <p:strVal val="visible"/>
                                      </p:to>
                                    </p:set>
                                    <p:animEffect transition="in" filter="blinds(horizontal)">
                                      <p:cBhvr>
                                        <p:cTn id="31" dur="500"/>
                                        <p:tgtEl>
                                          <p:spTgt spid="47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 grpId="0" animBg="1"/>
      <p:bldP spid="47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157B3-868A-42E4-2EC8-227E9BD481B8}"/>
              </a:ext>
            </a:extLst>
          </p:cNvPr>
          <p:cNvSpPr>
            <a:spLocks noGrp="1"/>
          </p:cNvSpPr>
          <p:nvPr>
            <p:ph type="title"/>
          </p:nvPr>
        </p:nvSpPr>
        <p:spPr>
          <a:xfrm>
            <a:off x="603504" y="1790058"/>
            <a:ext cx="3364992" cy="1234440"/>
          </a:xfrm>
        </p:spPr>
        <p:txBody>
          <a:bodyPr vert="horz" lIns="274320" tIns="182880" rIns="274320" bIns="182880" rtlCol="0" anchor="ctr" anchorCtr="1">
            <a:normAutofit/>
          </a:bodyPr>
          <a:lstStyle/>
          <a:p>
            <a:pPr defTabSz="914400"/>
            <a:r>
              <a:rPr lang="en-US" sz="1700" b="0" spc="200"/>
              <a:t>Acknowledgments</a:t>
            </a:r>
            <a:endParaRPr lang="en-US" sz="1700" spc="200"/>
          </a:p>
        </p:txBody>
      </p:sp>
      <p:sp>
        <p:nvSpPr>
          <p:cNvPr id="14" name="Rectangle 13">
            <a:extLst>
              <a:ext uri="{FF2B5EF4-FFF2-40B4-BE49-F238E27FC236}">
                <a16:creationId xmlns:a16="http://schemas.microsoft.com/office/drawing/2014/main" id="{2F0F143B-3981-4FC2-BB15-0C5867633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1999"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FAFFDC1-82AF-4008-647D-10369C795C95}"/>
              </a:ext>
            </a:extLst>
          </p:cNvPr>
          <p:cNvPicPr>
            <a:picLocks noChangeAspect="1"/>
          </p:cNvPicPr>
          <p:nvPr/>
        </p:nvPicPr>
        <p:blipFill>
          <a:blip r:embed="rId3"/>
          <a:stretch>
            <a:fillRect/>
          </a:stretch>
        </p:blipFill>
        <p:spPr>
          <a:xfrm>
            <a:off x="4836412" y="732915"/>
            <a:ext cx="3614168" cy="1057143"/>
          </a:xfrm>
          <a:prstGeom prst="rect">
            <a:avLst/>
          </a:prstGeom>
        </p:spPr>
      </p:pic>
      <p:pic>
        <p:nvPicPr>
          <p:cNvPr id="9" name="Picture 8">
            <a:extLst>
              <a:ext uri="{FF2B5EF4-FFF2-40B4-BE49-F238E27FC236}">
                <a16:creationId xmlns:a16="http://schemas.microsoft.com/office/drawing/2014/main" id="{3E47CDF3-383D-614F-B08B-23B0886C74A5}"/>
              </a:ext>
            </a:extLst>
          </p:cNvPr>
          <p:cNvPicPr>
            <a:picLocks noChangeAspect="1"/>
          </p:cNvPicPr>
          <p:nvPr/>
        </p:nvPicPr>
        <p:blipFill>
          <a:blip r:embed="rId4"/>
          <a:stretch>
            <a:fillRect/>
          </a:stretch>
        </p:blipFill>
        <p:spPr>
          <a:xfrm>
            <a:off x="4836412" y="1914847"/>
            <a:ext cx="3614168" cy="984861"/>
          </a:xfrm>
          <a:prstGeom prst="rect">
            <a:avLst/>
          </a:prstGeom>
        </p:spPr>
      </p:pic>
      <p:sp>
        <p:nvSpPr>
          <p:cNvPr id="3" name="Slide Number Placeholder 2">
            <a:extLst>
              <a:ext uri="{FF2B5EF4-FFF2-40B4-BE49-F238E27FC236}">
                <a16:creationId xmlns:a16="http://schemas.microsoft.com/office/drawing/2014/main" id="{767E2424-7AE1-D6F4-28A7-8E187BA826F9}"/>
              </a:ext>
            </a:extLst>
          </p:cNvPr>
          <p:cNvSpPr>
            <a:spLocks noGrp="1"/>
          </p:cNvSpPr>
          <p:nvPr>
            <p:ph type="sldNum" sz="quarter" idx="12"/>
          </p:nvPr>
        </p:nvSpPr>
        <p:spPr>
          <a:xfrm>
            <a:off x="8069191" y="4663440"/>
            <a:ext cx="274320" cy="274320"/>
          </a:xfrm>
        </p:spPr>
        <p:txBody>
          <a:bodyPr vert="horz" lIns="18288" tIns="45720" rIns="18288" bIns="45720" rtlCol="0" anchor="ctr">
            <a:normAutofit/>
          </a:bodyPr>
          <a:lstStyle/>
          <a:p>
            <a:pPr>
              <a:lnSpc>
                <a:spcPct val="90000"/>
              </a:lnSpc>
              <a:spcAft>
                <a:spcPts val="600"/>
              </a:spcAft>
            </a:pPr>
            <a:fld id="{8A7A6979-0714-4377-B894-6BE4C2D6E202}" type="slidenum">
              <a:rPr lang="en-US" sz="700" kern="1200" spc="0" baseline="0" dirty="0">
                <a:solidFill>
                  <a:srgbClr val="FFFFFF"/>
                </a:solidFill>
                <a:latin typeface="+mn-lt"/>
                <a:ea typeface="+mn-ea"/>
                <a:cs typeface="+mn-cs"/>
              </a:rPr>
              <a:pPr>
                <a:lnSpc>
                  <a:spcPct val="90000"/>
                </a:lnSpc>
                <a:spcAft>
                  <a:spcPts val="600"/>
                </a:spcAft>
              </a:pPr>
              <a:t>19</a:t>
            </a:fld>
            <a:endParaRPr lang="en-US" sz="700" kern="1200" spc="0" baseline="0" dirty="0">
              <a:solidFill>
                <a:srgbClr val="FFFFFF"/>
              </a:solidFill>
              <a:latin typeface="+mn-lt"/>
              <a:ea typeface="+mn-ea"/>
              <a:cs typeface="+mn-cs"/>
            </a:endParaRPr>
          </a:p>
        </p:txBody>
      </p:sp>
      <p:pic>
        <p:nvPicPr>
          <p:cNvPr id="10" name="Picture 9">
            <a:extLst>
              <a:ext uri="{FF2B5EF4-FFF2-40B4-BE49-F238E27FC236}">
                <a16:creationId xmlns:a16="http://schemas.microsoft.com/office/drawing/2014/main" id="{FED54354-B29A-6BA4-567F-A89CC61DBCAA}"/>
              </a:ext>
            </a:extLst>
          </p:cNvPr>
          <p:cNvPicPr>
            <a:picLocks noChangeAspect="1"/>
          </p:cNvPicPr>
          <p:nvPr/>
        </p:nvPicPr>
        <p:blipFill>
          <a:blip r:embed="rId5"/>
          <a:stretch>
            <a:fillRect/>
          </a:stretch>
        </p:blipFill>
        <p:spPr>
          <a:xfrm>
            <a:off x="4836412" y="3119763"/>
            <a:ext cx="3614168" cy="1023004"/>
          </a:xfrm>
          <a:prstGeom prst="rect">
            <a:avLst/>
          </a:prstGeom>
        </p:spPr>
      </p:pic>
      <p:sp>
        <p:nvSpPr>
          <p:cNvPr id="11" name="TextBox 10">
            <a:extLst>
              <a:ext uri="{FF2B5EF4-FFF2-40B4-BE49-F238E27FC236}">
                <a16:creationId xmlns:a16="http://schemas.microsoft.com/office/drawing/2014/main" id="{D62B4D80-9BE1-D80D-5AB8-3FA07C69A767}"/>
              </a:ext>
            </a:extLst>
          </p:cNvPr>
          <p:cNvSpPr txBox="1"/>
          <p:nvPr/>
        </p:nvSpPr>
        <p:spPr>
          <a:xfrm>
            <a:off x="4836411" y="4398652"/>
            <a:ext cx="3614167" cy="646331"/>
          </a:xfrm>
          <a:prstGeom prst="rect">
            <a:avLst/>
          </a:prstGeom>
          <a:noFill/>
        </p:spPr>
        <p:txBody>
          <a:bodyPr wrap="square" rtlCol="0">
            <a:spAutoFit/>
          </a:bodyPr>
          <a:lstStyle/>
          <a:p>
            <a:r>
              <a:rPr lang="en-US" dirty="0">
                <a:solidFill>
                  <a:srgbClr val="0070C0"/>
                </a:solidFill>
              </a:rPr>
              <a:t>Deep </a:t>
            </a:r>
            <a:r>
              <a:rPr lang="en-US" dirty="0" err="1">
                <a:solidFill>
                  <a:srgbClr val="0070C0"/>
                </a:solidFill>
              </a:rPr>
              <a:t>Mandloi</a:t>
            </a:r>
            <a:r>
              <a:rPr lang="en-US" dirty="0">
                <a:solidFill>
                  <a:srgbClr val="0070C0"/>
                </a:solidFill>
              </a:rPr>
              <a:t>, </a:t>
            </a:r>
            <a:r>
              <a:rPr lang="en-US" sz="1800" dirty="0">
                <a:solidFill>
                  <a:srgbClr val="0070C0"/>
                </a:solidFill>
              </a:rPr>
              <a:t>M.S.,</a:t>
            </a:r>
          </a:p>
          <a:p>
            <a:r>
              <a:rPr lang="en-US" dirty="0">
                <a:solidFill>
                  <a:srgbClr val="0070C0"/>
                </a:solidFill>
              </a:rPr>
              <a:t>	</a:t>
            </a:r>
          </a:p>
        </p:txBody>
      </p:sp>
    </p:spTree>
    <p:extLst>
      <p:ext uri="{BB962C8B-B14F-4D97-AF65-F5344CB8AC3E}">
        <p14:creationId xmlns:p14="http://schemas.microsoft.com/office/powerpoint/2010/main" val="417435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0BBD5-C4A4-D248-1B83-724C7153CB16}"/>
              </a:ext>
            </a:extLst>
          </p:cNvPr>
          <p:cNvSpPr>
            <a:spLocks noGrp="1"/>
          </p:cNvSpPr>
          <p:nvPr>
            <p:ph type="title"/>
          </p:nvPr>
        </p:nvSpPr>
        <p:spPr>
          <a:xfrm>
            <a:off x="945654" y="1189863"/>
            <a:ext cx="2763774" cy="2763774"/>
          </a:xfrm>
          <a:prstGeom prst="ellipse">
            <a:avLst/>
          </a:prstGeom>
          <a:solidFill>
            <a:schemeClr val="accent2">
              <a:lumMod val="75000"/>
            </a:schemeClr>
          </a:solidFill>
          <a:ln>
            <a:noFill/>
          </a:ln>
        </p:spPr>
        <p:txBody>
          <a:bodyPr vert="horz" lIns="182880" tIns="182880" rIns="182880" bIns="182880" rtlCol="0" anchor="ctr">
            <a:normAutofit/>
          </a:bodyPr>
          <a:lstStyle/>
          <a:p>
            <a:pPr defTabSz="914400">
              <a:spcBef>
                <a:spcPct val="0"/>
              </a:spcBef>
            </a:pPr>
            <a:r>
              <a:rPr lang="en-US" sz="2300" b="0" kern="1200" cap="all" spc="200" baseline="0">
                <a:solidFill>
                  <a:srgbClr val="FFFFFF"/>
                </a:solidFill>
                <a:latin typeface="+mj-lt"/>
                <a:ea typeface="+mj-ea"/>
                <a:cs typeface="+mj-cs"/>
              </a:rPr>
              <a:t>Outline</a:t>
            </a:r>
            <a:endParaRPr lang="en-US" sz="2300" kern="1200" cap="all" spc="200" baseline="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B6B84D33-D397-851B-E9F2-9FC349F0AF51}"/>
              </a:ext>
            </a:extLst>
          </p:cNvPr>
          <p:cNvSpPr>
            <a:spLocks noGrp="1"/>
          </p:cNvSpPr>
          <p:nvPr>
            <p:ph type="body" idx="1"/>
          </p:nvPr>
        </p:nvSpPr>
        <p:spPr>
          <a:xfrm>
            <a:off x="4193771" y="1051560"/>
            <a:ext cx="3990522" cy="3040380"/>
          </a:xfrm>
        </p:spPr>
        <p:txBody>
          <a:bodyPr vert="horz" lIns="91440" tIns="45720" rIns="91440" bIns="45720" rtlCol="0" anchor="ctr">
            <a:normAutofit fontScale="25000" lnSpcReduction="20000"/>
          </a:bodyPr>
          <a:lstStyle/>
          <a:p>
            <a:pPr indent="-228600" defTabSz="914400">
              <a:lnSpc>
                <a:spcPct val="90000"/>
              </a:lnSpc>
              <a:spcBef>
                <a:spcPts val="1000"/>
              </a:spcBef>
              <a:buFont typeface="Arial" panose="020B0604020202020204" pitchFamily="34" charset="0"/>
              <a:buChar char="•"/>
            </a:pPr>
            <a:r>
              <a:rPr lang="en-US" sz="6400" dirty="0">
                <a:solidFill>
                  <a:schemeClr val="tx1">
                    <a:lumMod val="85000"/>
                    <a:lumOff val="15000"/>
                  </a:schemeClr>
                </a:solidFill>
              </a:rPr>
              <a:t>Background</a:t>
            </a:r>
          </a:p>
          <a:p>
            <a:pPr indent="-228600" defTabSz="914400">
              <a:lnSpc>
                <a:spcPct val="90000"/>
              </a:lnSpc>
              <a:spcBef>
                <a:spcPts val="1000"/>
              </a:spcBef>
              <a:buFont typeface="Arial" panose="020B0604020202020204" pitchFamily="34" charset="0"/>
              <a:buChar char="•"/>
            </a:pPr>
            <a:r>
              <a:rPr lang="en-US" sz="6400" dirty="0">
                <a:solidFill>
                  <a:schemeClr val="tx1">
                    <a:lumMod val="85000"/>
                    <a:lumOff val="15000"/>
                  </a:schemeClr>
                </a:solidFill>
              </a:rPr>
              <a:t>Challenges</a:t>
            </a:r>
          </a:p>
          <a:p>
            <a:pPr indent="-228600" defTabSz="914400">
              <a:lnSpc>
                <a:spcPct val="90000"/>
              </a:lnSpc>
              <a:spcBef>
                <a:spcPts val="1000"/>
              </a:spcBef>
              <a:buFont typeface="Arial" panose="020B0604020202020204" pitchFamily="34" charset="0"/>
              <a:buChar char="•"/>
            </a:pPr>
            <a:r>
              <a:rPr lang="en-US" sz="6400" dirty="0">
                <a:solidFill>
                  <a:schemeClr val="tx1">
                    <a:lumMod val="85000"/>
                    <a:lumOff val="15000"/>
                  </a:schemeClr>
                </a:solidFill>
              </a:rPr>
              <a:t>Objectives</a:t>
            </a:r>
          </a:p>
          <a:p>
            <a:pPr indent="-228600" defTabSz="914400">
              <a:lnSpc>
                <a:spcPct val="90000"/>
              </a:lnSpc>
              <a:spcBef>
                <a:spcPts val="1000"/>
              </a:spcBef>
              <a:buFont typeface="Arial" panose="020B0604020202020204" pitchFamily="34" charset="0"/>
              <a:buChar char="•"/>
            </a:pPr>
            <a:r>
              <a:rPr lang="en-US" sz="6400" dirty="0">
                <a:solidFill>
                  <a:schemeClr val="tx1">
                    <a:lumMod val="85000"/>
                    <a:lumOff val="15000"/>
                  </a:schemeClr>
                </a:solidFill>
              </a:rPr>
              <a:t>How ACOSUS works?</a:t>
            </a:r>
          </a:p>
          <a:p>
            <a:pPr indent="-228600" defTabSz="914400">
              <a:lnSpc>
                <a:spcPct val="90000"/>
              </a:lnSpc>
              <a:spcBef>
                <a:spcPts val="1000"/>
              </a:spcBef>
              <a:buFont typeface="Arial" panose="020B0604020202020204" pitchFamily="34" charset="0"/>
              <a:buChar char="•"/>
            </a:pPr>
            <a:r>
              <a:rPr lang="en-US" sz="6400" dirty="0">
                <a:solidFill>
                  <a:schemeClr val="tx1">
                    <a:lumMod val="85000"/>
                    <a:lumOff val="15000"/>
                  </a:schemeClr>
                </a:solidFill>
              </a:rPr>
              <a:t>Data Collection</a:t>
            </a:r>
          </a:p>
          <a:p>
            <a:pPr indent="-228600" defTabSz="914400">
              <a:lnSpc>
                <a:spcPct val="90000"/>
              </a:lnSpc>
              <a:spcBef>
                <a:spcPts val="1000"/>
              </a:spcBef>
              <a:buFont typeface="Arial" panose="020B0604020202020204" pitchFamily="34" charset="0"/>
              <a:buChar char="•"/>
            </a:pPr>
            <a:r>
              <a:rPr lang="en-US" sz="6400" dirty="0">
                <a:solidFill>
                  <a:schemeClr val="tx1">
                    <a:lumMod val="85000"/>
                    <a:lumOff val="15000"/>
                  </a:schemeClr>
                </a:solidFill>
              </a:rPr>
              <a:t>Predictive Models</a:t>
            </a:r>
          </a:p>
          <a:p>
            <a:pPr lvl="1" indent="-228600" defTabSz="914400">
              <a:lnSpc>
                <a:spcPct val="90000"/>
              </a:lnSpc>
              <a:spcBef>
                <a:spcPts val="1000"/>
              </a:spcBef>
              <a:buFont typeface="Arial" panose="020B0604020202020204" pitchFamily="34" charset="0"/>
              <a:buChar char="•"/>
            </a:pPr>
            <a:r>
              <a:rPr lang="en-US" sz="6400" dirty="0"/>
              <a:t>Neural Network?</a:t>
            </a:r>
          </a:p>
          <a:p>
            <a:pPr lvl="1" indent="-228600" defTabSz="914400">
              <a:lnSpc>
                <a:spcPct val="90000"/>
              </a:lnSpc>
              <a:spcBef>
                <a:spcPts val="1000"/>
              </a:spcBef>
              <a:buFont typeface="Arial" panose="020B0604020202020204" pitchFamily="34" charset="0"/>
              <a:buChar char="•"/>
            </a:pPr>
            <a:r>
              <a:rPr lang="en-US" sz="6400" dirty="0"/>
              <a:t>Regression?</a:t>
            </a:r>
          </a:p>
          <a:p>
            <a:pPr indent="-228600" defTabSz="914400">
              <a:lnSpc>
                <a:spcPct val="90000"/>
              </a:lnSpc>
              <a:spcBef>
                <a:spcPts val="1000"/>
              </a:spcBef>
              <a:buFont typeface="Arial" panose="020B0604020202020204" pitchFamily="34" charset="0"/>
              <a:buChar char="•"/>
            </a:pPr>
            <a:r>
              <a:rPr lang="en-US" sz="6400" dirty="0">
                <a:solidFill>
                  <a:schemeClr val="tx1">
                    <a:lumMod val="85000"/>
                    <a:lumOff val="15000"/>
                  </a:schemeClr>
                </a:solidFill>
              </a:rPr>
              <a:t>Output</a:t>
            </a:r>
          </a:p>
          <a:p>
            <a:pPr indent="-228600" defTabSz="914400">
              <a:lnSpc>
                <a:spcPct val="90000"/>
              </a:lnSpc>
              <a:spcBef>
                <a:spcPts val="1000"/>
              </a:spcBef>
              <a:buFont typeface="Arial" panose="020B0604020202020204" pitchFamily="34" charset="0"/>
              <a:buChar char="•"/>
            </a:pPr>
            <a:r>
              <a:rPr lang="en-US" sz="6400" dirty="0">
                <a:solidFill>
                  <a:schemeClr val="tx1">
                    <a:lumMod val="85000"/>
                    <a:lumOff val="15000"/>
                  </a:schemeClr>
                </a:solidFill>
                <a:sym typeface="Wingdings" pitchFamily="2" charset="2"/>
              </a:rPr>
              <a:t>Demo</a:t>
            </a:r>
          </a:p>
          <a:p>
            <a:pPr indent="-228600" defTabSz="914400">
              <a:lnSpc>
                <a:spcPct val="90000"/>
              </a:lnSpc>
              <a:spcBef>
                <a:spcPts val="1000"/>
              </a:spcBef>
              <a:buFont typeface="Arial" panose="020B0604020202020204" pitchFamily="34" charset="0"/>
              <a:buChar char="•"/>
            </a:pPr>
            <a:r>
              <a:rPr lang="en-US" sz="6400" dirty="0">
                <a:solidFill>
                  <a:schemeClr val="tx1">
                    <a:lumMod val="85000"/>
                    <a:lumOff val="15000"/>
                  </a:schemeClr>
                </a:solidFill>
                <a:sym typeface="Wingdings" pitchFamily="2" charset="2"/>
              </a:rPr>
              <a:t>Future work</a:t>
            </a:r>
          </a:p>
          <a:p>
            <a:pPr indent="-228600" defTabSz="914400">
              <a:lnSpc>
                <a:spcPct val="90000"/>
              </a:lnSpc>
              <a:spcBef>
                <a:spcPts val="1000"/>
              </a:spcBef>
              <a:buFont typeface="Arial" panose="020B0604020202020204" pitchFamily="34" charset="0"/>
              <a:buChar char="•"/>
            </a:pPr>
            <a:r>
              <a:rPr lang="en-US" sz="6400" dirty="0">
                <a:solidFill>
                  <a:schemeClr val="tx1">
                    <a:lumMod val="85000"/>
                    <a:lumOff val="15000"/>
                  </a:schemeClr>
                </a:solidFill>
                <a:sym typeface="Wingdings" pitchFamily="2" charset="2"/>
              </a:rPr>
              <a:t>Conclusion</a:t>
            </a:r>
            <a:endParaRPr lang="en-US" sz="6400" dirty="0">
              <a:solidFill>
                <a:schemeClr val="tx1">
                  <a:lumMod val="85000"/>
                  <a:lumOff val="15000"/>
                </a:schemeClr>
              </a:solidFill>
            </a:endParaRPr>
          </a:p>
          <a:p>
            <a:pPr indent="-228600" defTabSz="914400">
              <a:lnSpc>
                <a:spcPct val="90000"/>
              </a:lnSpc>
              <a:spcBef>
                <a:spcPts val="1000"/>
              </a:spcBef>
              <a:buFont typeface="Arial" panose="020B0604020202020204" pitchFamily="34" charset="0"/>
              <a:buChar char="•"/>
            </a:pPr>
            <a:endParaRPr lang="en-US" sz="1100" dirty="0">
              <a:solidFill>
                <a:schemeClr val="tx1">
                  <a:lumMod val="85000"/>
                  <a:lumOff val="15000"/>
                </a:schemeClr>
              </a:solidFill>
            </a:endParaRPr>
          </a:p>
        </p:txBody>
      </p:sp>
    </p:spTree>
    <p:extLst>
      <p:ext uri="{BB962C8B-B14F-4D97-AF65-F5344CB8AC3E}">
        <p14:creationId xmlns:p14="http://schemas.microsoft.com/office/powerpoint/2010/main" val="1659396516"/>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trips(down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strips(down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strips(down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strips(down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strips(down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strips(downLeft)">
                                      <p:cBhvr>
                                        <p:cTn id="37" dur="500"/>
                                        <p:tgtEl>
                                          <p:spTgt spid="3">
                                            <p:txEl>
                                              <p:pRg st="5" end="5"/>
                                            </p:txEl>
                                          </p:spTgt>
                                        </p:tgtEl>
                                      </p:cBhvr>
                                    </p:animEffect>
                                  </p:childTnLst>
                                </p:cTn>
                              </p:par>
                              <p:par>
                                <p:cTn id="38" presetID="18" presetClass="entr" presetSubtype="12"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strips(downLeft)">
                                      <p:cBhvr>
                                        <p:cTn id="40" dur="500"/>
                                        <p:tgtEl>
                                          <p:spTgt spid="3">
                                            <p:txEl>
                                              <p:pRg st="6" end="6"/>
                                            </p:txEl>
                                          </p:spTgt>
                                        </p:tgtEl>
                                      </p:cBhvr>
                                    </p:animEffect>
                                  </p:childTnLst>
                                </p:cTn>
                              </p:par>
                              <p:par>
                                <p:cTn id="41" presetID="18" presetClass="entr" presetSubtype="12" fill="hold" grpId="0"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strips(downLeft)">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12" fill="hold" grpId="0"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strips(downLeft)">
                                      <p:cBhvr>
                                        <p:cTn id="48" dur="500"/>
                                        <p:tgtEl>
                                          <p:spTgt spid="3">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12"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strips(downLeft)">
                                      <p:cBhvr>
                                        <p:cTn id="53" dur="500"/>
                                        <p:tgtEl>
                                          <p:spTgt spid="3">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12" fill="hold" grpId="0"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strips(downLeft)">
                                      <p:cBhvr>
                                        <p:cTn id="58" dur="500"/>
                                        <p:tgtEl>
                                          <p:spTgt spid="3">
                                            <p:txEl>
                                              <p:pRg st="10" end="1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12" fill="hold" grpId="0" nodeType="click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animEffect transition="in" filter="strips(downLeft)">
                                      <p:cBhvr>
                                        <p:cTn id="6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474"/>
        <p:cNvGrpSpPr/>
        <p:nvPr/>
      </p:nvGrpSpPr>
      <p:grpSpPr>
        <a:xfrm>
          <a:off x="0" y="0"/>
          <a:ext cx="0" cy="0"/>
          <a:chOff x="0" y="0"/>
          <a:chExt cx="0" cy="0"/>
        </a:xfrm>
      </p:grpSpPr>
      <p:sp>
        <p:nvSpPr>
          <p:cNvPr id="475" name="Google Shape;475;p41"/>
          <p:cNvSpPr txBox="1">
            <a:spLocks noGrp="1"/>
          </p:cNvSpPr>
          <p:nvPr>
            <p:ph type="title"/>
          </p:nvPr>
        </p:nvSpPr>
        <p:spPr>
          <a:xfrm>
            <a:off x="2281336" y="843694"/>
            <a:ext cx="4421124" cy="891540"/>
          </a:xfrm>
          <a:prstGeom prst="rect">
            <a:avLst/>
          </a:prstGeom>
        </p:spPr>
        <p:txBody>
          <a:bodyPr spcFirstLastPara="1" vert="horz" lIns="182880" tIns="182880" rIns="182880" bIns="182880" rtlCol="0" anchor="ctr" anchorCtr="0">
            <a:normAutofit/>
          </a:bodyPr>
          <a:lstStyle/>
          <a:p>
            <a:pPr defTabSz="914400">
              <a:spcBef>
                <a:spcPct val="0"/>
              </a:spcBef>
            </a:pPr>
            <a:r>
              <a:rPr lang="en-US" sz="2800" spc="200"/>
              <a:t>Thanks!</a:t>
            </a:r>
          </a:p>
        </p:txBody>
      </p:sp>
      <p:sp>
        <p:nvSpPr>
          <p:cNvPr id="487" name="Google Shape;487;p41"/>
          <p:cNvSpPr txBox="1">
            <a:spLocks noGrp="1"/>
          </p:cNvSpPr>
          <p:nvPr>
            <p:ph type="subTitle" idx="1"/>
          </p:nvPr>
        </p:nvSpPr>
        <p:spPr>
          <a:xfrm>
            <a:off x="1725175" y="2607501"/>
            <a:ext cx="5693700" cy="1058700"/>
          </a:xfrm>
          <a:prstGeom prst="rect">
            <a:avLst/>
          </a:prstGeom>
          <a:solidFill>
            <a:schemeClr val="tx2">
              <a:lumMod val="20000"/>
              <a:lumOff val="80000"/>
            </a:schemeClr>
          </a:solidFill>
        </p:spPr>
        <p:txBody>
          <a:bodyPr spcFirstLastPara="1" wrap="square" lIns="91425" tIns="91425" rIns="91425" bIns="91425" anchor="ctr" anchorCtr="0">
            <a:noAutofit/>
          </a:bodyPr>
          <a:lstStyle/>
          <a:p>
            <a:pPr marL="0" indent="0">
              <a:spcAft>
                <a:spcPts val="600"/>
              </a:spcAft>
            </a:pPr>
            <a:r>
              <a:rPr lang="en-US" b="1" dirty="0"/>
              <a:t>Any questions?</a:t>
            </a:r>
          </a:p>
          <a:p>
            <a:pPr marL="0" indent="0">
              <a:spcAft>
                <a:spcPts val="600"/>
              </a:spcAft>
            </a:pPr>
            <a:endParaRPr lang="en-US" b="1" dirty="0"/>
          </a:p>
          <a:p>
            <a:pPr marL="0" indent="0">
              <a:spcAft>
                <a:spcPts val="600"/>
              </a:spcAft>
            </a:pPr>
            <a:r>
              <a:rPr lang="en-US" dirty="0">
                <a:solidFill>
                  <a:schemeClr val="hlink"/>
                </a:solidFill>
                <a:uFill>
                  <a:noFill/>
                </a:uFill>
                <a:hlinkClick r:id="rId3"/>
              </a:rPr>
              <a:t>aiacosus@neiu.edu</a:t>
            </a:r>
            <a:r>
              <a:rPr lang="en-US" dirty="0"/>
              <a:t> | http://</a:t>
            </a:r>
            <a:r>
              <a:rPr lang="en-US" dirty="0" err="1"/>
              <a:t>cs.neiu.edu</a:t>
            </a:r>
            <a:r>
              <a:rPr lang="en-US" dirty="0"/>
              <a:t>/</a:t>
            </a:r>
            <a:r>
              <a:rPr lang="en-US" dirty="0" err="1"/>
              <a:t>acosus</a:t>
            </a:r>
            <a:endParaRPr lang="en-US" dirty="0"/>
          </a:p>
        </p:txBody>
      </p:sp>
      <p:sp>
        <p:nvSpPr>
          <p:cNvPr id="476" name="Google Shape;476;p41"/>
          <p:cNvSpPr txBox="1"/>
          <p:nvPr/>
        </p:nvSpPr>
        <p:spPr>
          <a:xfrm>
            <a:off x="2496151" y="4250350"/>
            <a:ext cx="4151700" cy="260400"/>
          </a:xfrm>
          <a:prstGeom prst="rect">
            <a:avLst/>
          </a:prstGeom>
          <a:noFill/>
          <a:ln>
            <a:noFill/>
          </a:ln>
        </p:spPr>
        <p:txBody>
          <a:bodyPr spcFirstLastPara="1" wrap="square" lIns="91425" tIns="91425" rIns="91425" bIns="91425" anchor="t" anchorCtr="0">
            <a:noAutofit/>
          </a:bodyPr>
          <a:lstStyle/>
          <a:p>
            <a:pPr algn="ctr"/>
            <a:endParaRPr sz="1000">
              <a:solidFill>
                <a:schemeClr val="dk1"/>
              </a:solidFill>
              <a:latin typeface="Karla"/>
              <a:ea typeface="Karla"/>
              <a:cs typeface="Karla"/>
              <a:sym typeface="Karla"/>
            </a:endParaRPr>
          </a:p>
        </p:txBody>
      </p:sp>
      <p:sp>
        <p:nvSpPr>
          <p:cNvPr id="477" name="Google Shape;477;p41"/>
          <p:cNvSpPr txBox="1"/>
          <p:nvPr/>
        </p:nvSpPr>
        <p:spPr>
          <a:xfrm>
            <a:off x="2496151" y="3736450"/>
            <a:ext cx="4151700" cy="556200"/>
          </a:xfrm>
          <a:prstGeom prst="rect">
            <a:avLst/>
          </a:prstGeom>
          <a:noFill/>
          <a:ln>
            <a:noFill/>
          </a:ln>
        </p:spPr>
        <p:txBody>
          <a:bodyPr spcFirstLastPara="1" wrap="square" lIns="91425" tIns="91425" rIns="91425" bIns="91425" anchor="t" anchorCtr="0">
            <a:noAutofit/>
          </a:bodyPr>
          <a:lstStyle/>
          <a:p>
            <a:pPr algn="ctr"/>
            <a:endParaRPr sz="1000" b="1" u="sng">
              <a:solidFill>
                <a:schemeClr val="dk1"/>
              </a:solidFill>
              <a:latin typeface="Karla"/>
              <a:ea typeface="Karla"/>
              <a:cs typeface="Karla"/>
              <a:sym typeface="Karla"/>
            </a:endParaRPr>
          </a:p>
        </p:txBody>
      </p:sp>
      <p:sp>
        <p:nvSpPr>
          <p:cNvPr id="484" name="Google Shape;484;p41"/>
          <p:cNvSpPr/>
          <p:nvPr/>
        </p:nvSpPr>
        <p:spPr>
          <a:xfrm rot="2700000">
            <a:off x="162283" y="4519687"/>
            <a:ext cx="404324" cy="404324"/>
          </a:xfrm>
          <a:prstGeom prst="ellipse">
            <a:avLst/>
          </a:prstGeom>
          <a:solidFill>
            <a:schemeClr val="dk1"/>
          </a:solidFill>
          <a:ln>
            <a:noFill/>
          </a:ln>
        </p:spPr>
        <p:txBody>
          <a:bodyPr spcFirstLastPara="1" wrap="square" lIns="91425" tIns="91425" rIns="91425" bIns="91425" anchor="ctr" anchorCtr="0">
            <a:noAutofit/>
          </a:bodyPr>
          <a:lstStyle/>
          <a:p>
            <a:pPr algn="ctr"/>
            <a:endParaRPr>
              <a:latin typeface="Karla"/>
              <a:ea typeface="Karla"/>
              <a:cs typeface="Karla"/>
              <a:sym typeface="Karla"/>
            </a:endParaRPr>
          </a:p>
        </p:txBody>
      </p:sp>
      <p:sp>
        <p:nvSpPr>
          <p:cNvPr id="485" name="Google Shape;485;p41"/>
          <p:cNvSpPr/>
          <p:nvPr/>
        </p:nvSpPr>
        <p:spPr>
          <a:xfrm>
            <a:off x="7717053" y="424930"/>
            <a:ext cx="404400" cy="40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Karla"/>
              <a:ea typeface="Karla"/>
              <a:cs typeface="Karla"/>
              <a:sym typeface="Karla"/>
            </a:endParaRPr>
          </a:p>
        </p:txBody>
      </p:sp>
      <p:sp>
        <p:nvSpPr>
          <p:cNvPr id="486" name="Google Shape;486;p41"/>
          <p:cNvSpPr/>
          <p:nvPr/>
        </p:nvSpPr>
        <p:spPr>
          <a:xfrm rot="2701979">
            <a:off x="284766" y="4642178"/>
            <a:ext cx="368473" cy="368473"/>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Karla"/>
              <a:ea typeface="Karla"/>
              <a:cs typeface="Karla"/>
              <a:sym typeface="Karla"/>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75"/>
                                        </p:tgtEl>
                                        <p:attrNameLst>
                                          <p:attrName>style.visibility</p:attrName>
                                        </p:attrNameLst>
                                      </p:cBhvr>
                                      <p:to>
                                        <p:strVal val="visible"/>
                                      </p:to>
                                    </p:set>
                                    <p:animEffect transition="in" filter="wheel(1)">
                                      <p:cBhvr>
                                        <p:cTn id="7" dur="2000"/>
                                        <p:tgtEl>
                                          <p:spTgt spid="4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7">
                                            <p:bg/>
                                          </p:spTgt>
                                        </p:tgtEl>
                                        <p:attrNameLst>
                                          <p:attrName>style.visibility</p:attrName>
                                        </p:attrNameLst>
                                      </p:cBhvr>
                                      <p:to>
                                        <p:strVal val="visible"/>
                                      </p:to>
                                    </p:set>
                                    <p:animEffect transition="in" filter="fade">
                                      <p:cBhvr>
                                        <p:cTn id="12" dur="500"/>
                                        <p:tgtEl>
                                          <p:spTgt spid="487">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7">
                                            <p:txEl>
                                              <p:pRg st="0" end="0"/>
                                            </p:txEl>
                                          </p:spTgt>
                                        </p:tgtEl>
                                        <p:attrNameLst>
                                          <p:attrName>style.visibility</p:attrName>
                                        </p:attrNameLst>
                                      </p:cBhvr>
                                      <p:to>
                                        <p:strVal val="visible"/>
                                      </p:to>
                                    </p:set>
                                    <p:animEffect transition="in" filter="fade">
                                      <p:cBhvr>
                                        <p:cTn id="17" dur="500"/>
                                        <p:tgtEl>
                                          <p:spTgt spid="48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87">
                                            <p:txEl>
                                              <p:pRg st="2" end="2"/>
                                            </p:txEl>
                                          </p:spTgt>
                                        </p:tgtEl>
                                        <p:attrNameLst>
                                          <p:attrName>style.visibility</p:attrName>
                                        </p:attrNameLst>
                                      </p:cBhvr>
                                      <p:to>
                                        <p:strVal val="visible"/>
                                      </p:to>
                                    </p:set>
                                    <p:animEffect transition="in" filter="fade">
                                      <p:cBhvr>
                                        <p:cTn id="22" dur="500"/>
                                        <p:tgtEl>
                                          <p:spTgt spid="4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 grpId="0" animBg="1"/>
      <p:bldP spid="487"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3" name="Google Shape;373;p33"/>
          <p:cNvSpPr txBox="1">
            <a:spLocks noGrp="1"/>
          </p:cNvSpPr>
          <p:nvPr>
            <p:ph type="title" idx="4294967295"/>
          </p:nvPr>
        </p:nvSpPr>
        <p:spPr>
          <a:xfrm>
            <a:off x="175846" y="143438"/>
            <a:ext cx="7716838" cy="614363"/>
          </a:xfrm>
          <a:prstGeom prst="rect">
            <a:avLst/>
          </a:prstGeom>
        </p:spPr>
        <p:txBody>
          <a:bodyPr spcFirstLastPara="1" wrap="square" lIns="91425" tIns="91425" rIns="91425" bIns="91425" anchor="ctr" anchorCtr="0">
            <a:noAutofit/>
          </a:bodyPr>
          <a:lstStyle/>
          <a:p>
            <a:r>
              <a:rPr lang="en" b="0" dirty="0"/>
              <a:t>Bridging the Gap for URM Students in STEM</a:t>
            </a:r>
            <a:endParaRPr dirty="0"/>
          </a:p>
        </p:txBody>
      </p:sp>
      <p:sp>
        <p:nvSpPr>
          <p:cNvPr id="375" name="Google Shape;375;p33"/>
          <p:cNvSpPr txBox="1">
            <a:spLocks noGrp="1"/>
          </p:cNvSpPr>
          <p:nvPr>
            <p:ph type="title" idx="4294967295"/>
          </p:nvPr>
        </p:nvSpPr>
        <p:spPr>
          <a:xfrm>
            <a:off x="4848225" y="3173413"/>
            <a:ext cx="4295775" cy="1970087"/>
          </a:xfrm>
          <a:prstGeom prst="rect">
            <a:avLst/>
          </a:prstGeom>
        </p:spPr>
        <p:txBody>
          <a:bodyPr spcFirstLastPara="1" wrap="square" lIns="91425" tIns="91425" rIns="91425" bIns="91425" anchor="ctr" anchorCtr="0">
            <a:noAutofit/>
          </a:bodyPr>
          <a:lstStyle/>
          <a:p>
            <a:pPr marL="457189" indent="-336542">
              <a:lnSpc>
                <a:spcPct val="115000"/>
              </a:lnSpc>
              <a:spcBef>
                <a:spcPts val="1000"/>
              </a:spcBef>
              <a:buClr>
                <a:srgbClr val="191919"/>
              </a:buClr>
              <a:buSzPts val="1700"/>
              <a:buChar char="●"/>
            </a:pPr>
            <a:r>
              <a:rPr lang="en" sz="1700" b="0" dirty="0">
                <a:solidFill>
                  <a:srgbClr val="191919"/>
                </a:solidFill>
              </a:rPr>
              <a:t>Determining preparedness for transferring to a four-year university is challenging.</a:t>
            </a:r>
            <a:endParaRPr sz="1700" b="0" dirty="0">
              <a:solidFill>
                <a:srgbClr val="191919"/>
              </a:solidFill>
            </a:endParaRPr>
          </a:p>
          <a:p>
            <a:pPr marL="457189" indent="-336542">
              <a:lnSpc>
                <a:spcPct val="115000"/>
              </a:lnSpc>
              <a:spcBef>
                <a:spcPts val="1000"/>
              </a:spcBef>
              <a:buClr>
                <a:srgbClr val="191919"/>
              </a:buClr>
              <a:buSzPts val="1700"/>
              <a:buChar char="●"/>
            </a:pPr>
            <a:r>
              <a:rPr lang="en" sz="1700" b="0" dirty="0">
                <a:solidFill>
                  <a:srgbClr val="191919"/>
                </a:solidFill>
              </a:rPr>
              <a:t>Need for personalized support and guidance.</a:t>
            </a:r>
            <a:endParaRPr sz="1700" b="0" dirty="0">
              <a:solidFill>
                <a:srgbClr val="191919"/>
              </a:solidFill>
            </a:endParaRPr>
          </a:p>
        </p:txBody>
      </p:sp>
      <p:sp>
        <p:nvSpPr>
          <p:cNvPr id="372" name="Google Shape;372;p33"/>
          <p:cNvSpPr/>
          <p:nvPr/>
        </p:nvSpPr>
        <p:spPr>
          <a:xfrm>
            <a:off x="0" y="1"/>
            <a:ext cx="45719" cy="757800"/>
          </a:xfrm>
          <a:prstGeom prst="rect">
            <a:avLst/>
          </a:prstGeom>
          <a:solidFill>
            <a:srgbClr val="FFFFFF">
              <a:alpha val="84810"/>
            </a:srgbClr>
          </a:solidFill>
          <a:ln>
            <a:noFill/>
          </a:ln>
        </p:spPr>
        <p:txBody>
          <a:bodyPr spcFirstLastPara="1" wrap="square" lIns="91425" tIns="91425" rIns="91425" bIns="91425" anchor="ctr" anchorCtr="0">
            <a:noAutofit/>
          </a:bodyPr>
          <a:lstStyle/>
          <a:p>
            <a:pPr algn="ctr"/>
            <a:endParaRPr>
              <a:latin typeface="Karla"/>
              <a:ea typeface="Karla"/>
              <a:cs typeface="Karla"/>
              <a:sym typeface="Karla"/>
            </a:endParaRPr>
          </a:p>
        </p:txBody>
      </p:sp>
      <p:pic>
        <p:nvPicPr>
          <p:cNvPr id="4098" name="Picture 2" descr="Parking | NEIU">
            <a:extLst>
              <a:ext uri="{FF2B5EF4-FFF2-40B4-BE49-F238E27FC236}">
                <a16:creationId xmlns:a16="http://schemas.microsoft.com/office/drawing/2014/main" id="{F5FE8A35-4489-E938-2C4B-04E3B823C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 y="795529"/>
            <a:ext cx="5739756" cy="23865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3"/>
                                        </p:tgtEl>
                                        <p:attrNameLst>
                                          <p:attrName>style.visibility</p:attrName>
                                        </p:attrNameLst>
                                      </p:cBhvr>
                                      <p:to>
                                        <p:strVal val="visible"/>
                                      </p:to>
                                    </p:set>
                                    <p:animEffect transition="in" filter="barn(inVertical)">
                                      <p:cBhvr>
                                        <p:cTn id="7" dur="500"/>
                                        <p:tgtEl>
                                          <p:spTgt spid="37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373"/>
                                        </p:tgtEl>
                                        <p:attrNameLst>
                                          <p:attrName>style.visibility</p:attrName>
                                        </p:attrNameLst>
                                      </p:cBhvr>
                                      <p:to>
                                        <p:strVal val="visible"/>
                                      </p:to>
                                    </p:set>
                                    <p:animEffect transition="in" filter="dissolve">
                                      <p:cBhvr>
                                        <p:cTn id="12" dur="500"/>
                                        <p:tgtEl>
                                          <p:spTgt spid="37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checkerboard(across)">
                                      <p:cBhvr>
                                        <p:cTn id="17" dur="500"/>
                                        <p:tgtEl>
                                          <p:spTgt spid="409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2" nodeType="clickEffect">
                                  <p:stCondLst>
                                    <p:cond delay="0"/>
                                  </p:stCondLst>
                                  <p:childTnLst>
                                    <p:set>
                                      <p:cBhvr>
                                        <p:cTn id="21" dur="1" fill="hold">
                                          <p:stCondLst>
                                            <p:cond delay="0"/>
                                          </p:stCondLst>
                                        </p:cTn>
                                        <p:tgtEl>
                                          <p:spTgt spid="375"/>
                                        </p:tgtEl>
                                        <p:attrNameLst>
                                          <p:attrName>style.visibility</p:attrName>
                                        </p:attrNameLst>
                                      </p:cBhvr>
                                      <p:to>
                                        <p:strVal val="visible"/>
                                      </p:to>
                                    </p:set>
                                    <p:anim calcmode="lin" valueType="num">
                                      <p:cBhvr additive="base">
                                        <p:cTn id="22" dur="500" fill="hold"/>
                                        <p:tgtEl>
                                          <p:spTgt spid="375"/>
                                        </p:tgtEl>
                                        <p:attrNameLst>
                                          <p:attrName>ppt_x</p:attrName>
                                        </p:attrNameLst>
                                      </p:cBhvr>
                                      <p:tavLst>
                                        <p:tav tm="0">
                                          <p:val>
                                            <p:strVal val="#ppt_x"/>
                                          </p:val>
                                        </p:tav>
                                        <p:tav tm="100000">
                                          <p:val>
                                            <p:strVal val="#ppt_x"/>
                                          </p:val>
                                        </p:tav>
                                      </p:tavLst>
                                    </p:anim>
                                    <p:anim calcmode="lin" valueType="num">
                                      <p:cBhvr additive="base">
                                        <p:cTn id="23" dur="500" fill="hold"/>
                                        <p:tgtEl>
                                          <p:spTgt spid="3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animBg="1"/>
      <p:bldP spid="373" grpId="1" animBg="1"/>
      <p:bldP spid="375"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CFC08BD-5A96-BD24-E44C-27FE8CB5778C}"/>
              </a:ext>
            </a:extLst>
          </p:cNvPr>
          <p:cNvGraphicFramePr/>
          <p:nvPr>
            <p:extLst>
              <p:ext uri="{D42A27DB-BD31-4B8C-83A1-F6EECF244321}">
                <p14:modId xmlns:p14="http://schemas.microsoft.com/office/powerpoint/2010/main" val="1427384536"/>
              </p:ext>
            </p:extLst>
          </p:nvPr>
        </p:nvGraphicFramePr>
        <p:xfrm>
          <a:off x="422526" y="411476"/>
          <a:ext cx="4266705" cy="111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80" name="Google Shape;380;p34"/>
          <p:cNvPicPr preferRelativeResize="0">
            <a:picLocks noGrp="1"/>
          </p:cNvPicPr>
          <p:nvPr>
            <p:ph type="pic" idx="2"/>
          </p:nvPr>
        </p:nvPicPr>
        <p:blipFill rotWithShape="1">
          <a:blip r:embed="rId8">
            <a:alphaModFix/>
          </a:blip>
          <a:srcRect t="3" b="3"/>
          <a:stretch/>
        </p:blipFill>
        <p:spPr>
          <a:prstGeom prst="roundRect">
            <a:avLst>
              <a:gd name="adj" fmla="val 50000"/>
            </a:avLst>
          </a:prstGeom>
        </p:spPr>
      </p:pic>
      <p:graphicFrame>
        <p:nvGraphicFramePr>
          <p:cNvPr id="384" name="Google Shape;382;p34">
            <a:extLst>
              <a:ext uri="{FF2B5EF4-FFF2-40B4-BE49-F238E27FC236}">
                <a16:creationId xmlns:a16="http://schemas.microsoft.com/office/drawing/2014/main" id="{747B80BF-2AAB-DA86-12FE-10FA09403815}"/>
              </a:ext>
            </a:extLst>
          </p:cNvPr>
          <p:cNvGraphicFramePr/>
          <p:nvPr>
            <p:extLst>
              <p:ext uri="{D42A27DB-BD31-4B8C-83A1-F6EECF244321}">
                <p14:modId xmlns:p14="http://schemas.microsoft.com/office/powerpoint/2010/main" val="264711452"/>
              </p:ext>
            </p:extLst>
          </p:nvPr>
        </p:nvGraphicFramePr>
        <p:xfrm>
          <a:off x="422526" y="1588101"/>
          <a:ext cx="4565700" cy="26739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84"/>
                                        </p:tgtEl>
                                        <p:attrNameLst>
                                          <p:attrName>style.visibility</p:attrName>
                                        </p:attrNameLst>
                                      </p:cBhvr>
                                      <p:to>
                                        <p:strVal val="visible"/>
                                      </p:to>
                                    </p:set>
                                    <p:anim calcmode="lin" valueType="num">
                                      <p:cBhvr additive="base">
                                        <p:cTn id="12" dur="500" fill="hold"/>
                                        <p:tgtEl>
                                          <p:spTgt spid="384"/>
                                        </p:tgtEl>
                                        <p:attrNameLst>
                                          <p:attrName>ppt_x</p:attrName>
                                        </p:attrNameLst>
                                      </p:cBhvr>
                                      <p:tavLst>
                                        <p:tav tm="0">
                                          <p:val>
                                            <p:strVal val="#ppt_x"/>
                                          </p:val>
                                        </p:tav>
                                        <p:tav tm="100000">
                                          <p:val>
                                            <p:strVal val="#ppt_x"/>
                                          </p:val>
                                        </p:tav>
                                      </p:tavLst>
                                    </p:anim>
                                    <p:anim calcmode="lin" valueType="num">
                                      <p:cBhvr additive="base">
                                        <p:cTn id="13" dur="500" fill="hold"/>
                                        <p:tgtEl>
                                          <p:spTgt spid="3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384"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5"/>
          <p:cNvSpPr txBox="1">
            <a:spLocks noGrp="1"/>
          </p:cNvSpPr>
          <p:nvPr>
            <p:ph type="title"/>
          </p:nvPr>
        </p:nvSpPr>
        <p:spPr>
          <a:prstGeom prst="rect">
            <a:avLst/>
          </a:prstGeom>
        </p:spPr>
        <p:txBody>
          <a:bodyPr spcFirstLastPara="1" wrap="square" lIns="91425" tIns="91425" rIns="91425" bIns="91425" anchor="t" anchorCtr="0">
            <a:noAutofit/>
          </a:bodyPr>
          <a:lstStyle/>
          <a:p>
            <a:r>
              <a:rPr lang="en" b="0" dirty="0"/>
              <a:t>Project </a:t>
            </a:r>
            <a:r>
              <a:rPr lang="en" dirty="0"/>
              <a:t>Objective</a:t>
            </a:r>
            <a:endParaRPr b="0" dirty="0"/>
          </a:p>
        </p:txBody>
      </p:sp>
      <p:sp>
        <p:nvSpPr>
          <p:cNvPr id="388" name="Google Shape;388;p3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indent="0"/>
            <a:r>
              <a:rPr lang="en" dirty="0"/>
              <a:t>Collect data through web applications for key factor analysis and to improve predictive models.</a:t>
            </a:r>
            <a:endParaRPr dirty="0"/>
          </a:p>
          <a:p>
            <a:pPr marL="0" indent="0"/>
            <a:endParaRPr dirty="0"/>
          </a:p>
        </p:txBody>
      </p:sp>
      <p:sp>
        <p:nvSpPr>
          <p:cNvPr id="389" name="Google Shape;389;p35"/>
          <p:cNvSpPr txBox="1">
            <a:spLocks noGrp="1"/>
          </p:cNvSpPr>
          <p:nvPr>
            <p:ph type="subTitle" idx="2"/>
          </p:nvPr>
        </p:nvSpPr>
        <p:spPr>
          <a:prstGeom prst="rect">
            <a:avLst/>
          </a:prstGeom>
        </p:spPr>
        <p:txBody>
          <a:bodyPr spcFirstLastPara="1" wrap="square" lIns="91425" tIns="91425" rIns="91425" bIns="91425" anchor="t" anchorCtr="0">
            <a:noAutofit/>
          </a:bodyPr>
          <a:lstStyle/>
          <a:p>
            <a:pPr marL="0" indent="0"/>
            <a:r>
              <a:rPr lang="en-US" dirty="0"/>
              <a:t>develop a predictive model that estimates success rates based on user input.</a:t>
            </a:r>
            <a:endParaRPr dirty="0"/>
          </a:p>
        </p:txBody>
      </p:sp>
      <p:sp>
        <p:nvSpPr>
          <p:cNvPr id="390" name="Google Shape;390;p35"/>
          <p:cNvSpPr txBox="1">
            <a:spLocks noGrp="1"/>
          </p:cNvSpPr>
          <p:nvPr>
            <p:ph type="subTitle" idx="3"/>
          </p:nvPr>
        </p:nvSpPr>
        <p:spPr>
          <a:xfrm>
            <a:off x="6031075" y="3137477"/>
            <a:ext cx="2392800" cy="1356600"/>
          </a:xfrm>
          <a:prstGeom prst="rect">
            <a:avLst/>
          </a:prstGeom>
        </p:spPr>
        <p:txBody>
          <a:bodyPr spcFirstLastPara="1" wrap="square" lIns="91425" tIns="91425" rIns="91425" bIns="91425" anchor="t" anchorCtr="0">
            <a:noAutofit/>
          </a:bodyPr>
          <a:lstStyle/>
          <a:p>
            <a:pPr marL="0" indent="0"/>
            <a:r>
              <a:rPr lang="en" dirty="0"/>
              <a:t>Help advisors assess students' preparedness and guide them toward successful careers.</a:t>
            </a:r>
            <a:endParaRPr dirty="0"/>
          </a:p>
        </p:txBody>
      </p:sp>
      <p:graphicFrame>
        <p:nvGraphicFramePr>
          <p:cNvPr id="3" name="Diagram 2">
            <a:extLst>
              <a:ext uri="{FF2B5EF4-FFF2-40B4-BE49-F238E27FC236}">
                <a16:creationId xmlns:a16="http://schemas.microsoft.com/office/drawing/2014/main" id="{EC883633-C624-9708-E067-D288277222C8}"/>
              </a:ext>
            </a:extLst>
          </p:cNvPr>
          <p:cNvGraphicFramePr/>
          <p:nvPr>
            <p:extLst>
              <p:ext uri="{D42A27DB-BD31-4B8C-83A1-F6EECF244321}">
                <p14:modId xmlns:p14="http://schemas.microsoft.com/office/powerpoint/2010/main" val="2911951536"/>
              </p:ext>
            </p:extLst>
          </p:nvPr>
        </p:nvGraphicFramePr>
        <p:xfrm>
          <a:off x="720000" y="2420075"/>
          <a:ext cx="2392800" cy="488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7E40DF9E-0A61-83B7-327C-FCCB51726D2D}"/>
              </a:ext>
            </a:extLst>
          </p:cNvPr>
          <p:cNvGraphicFramePr/>
          <p:nvPr>
            <p:extLst>
              <p:ext uri="{D42A27DB-BD31-4B8C-83A1-F6EECF244321}">
                <p14:modId xmlns:p14="http://schemas.microsoft.com/office/powerpoint/2010/main" val="2882266755"/>
              </p:ext>
            </p:extLst>
          </p:nvPr>
        </p:nvGraphicFramePr>
        <p:xfrm>
          <a:off x="3375604" y="2420075"/>
          <a:ext cx="2392800" cy="4887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 5">
            <a:extLst>
              <a:ext uri="{FF2B5EF4-FFF2-40B4-BE49-F238E27FC236}">
                <a16:creationId xmlns:a16="http://schemas.microsoft.com/office/drawing/2014/main" id="{F7CAD4BC-7E4E-1A46-B209-953717CE52C0}"/>
              </a:ext>
            </a:extLst>
          </p:cNvPr>
          <p:cNvGraphicFramePr/>
          <p:nvPr>
            <p:extLst>
              <p:ext uri="{D42A27DB-BD31-4B8C-83A1-F6EECF244321}">
                <p14:modId xmlns:p14="http://schemas.microsoft.com/office/powerpoint/2010/main" val="1305855390"/>
              </p:ext>
            </p:extLst>
          </p:nvPr>
        </p:nvGraphicFramePr>
        <p:xfrm>
          <a:off x="6031075" y="2420074"/>
          <a:ext cx="2392800" cy="71738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394" name="Google Shape;394;p35"/>
          <p:cNvGrpSpPr/>
          <p:nvPr/>
        </p:nvGrpSpPr>
        <p:grpSpPr>
          <a:xfrm>
            <a:off x="3487214" y="1852716"/>
            <a:ext cx="356615" cy="356623"/>
            <a:chOff x="-63250675" y="3744075"/>
            <a:chExt cx="320350" cy="318100"/>
          </a:xfrm>
        </p:grpSpPr>
        <p:sp>
          <p:nvSpPr>
            <p:cNvPr id="395" name="Google Shape;395;p3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96" name="Google Shape;396;p3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97" name="Google Shape;397;p3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398" name="Google Shape;398;p35"/>
          <p:cNvGrpSpPr/>
          <p:nvPr/>
        </p:nvGrpSpPr>
        <p:grpSpPr>
          <a:xfrm>
            <a:off x="848688" y="1852701"/>
            <a:ext cx="356603" cy="356631"/>
            <a:chOff x="-31094350" y="3194000"/>
            <a:chExt cx="292225" cy="291650"/>
          </a:xfrm>
        </p:grpSpPr>
        <p:sp>
          <p:nvSpPr>
            <p:cNvPr id="399" name="Google Shape;399;p3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00" name="Google Shape;400;p3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01" name="Google Shape;401;p3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02" name="Google Shape;402;p3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03" name="Google Shape;403;p3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04" name="Google Shape;404;p3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05" name="Google Shape;405;p3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06" name="Google Shape;406;p3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407" name="Google Shape;407;p35"/>
          <p:cNvSpPr/>
          <p:nvPr/>
        </p:nvSpPr>
        <p:spPr>
          <a:xfrm>
            <a:off x="6125747" y="1899281"/>
            <a:ext cx="309080" cy="356627"/>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barn(inVertical)">
                                      <p:cBhvr>
                                        <p:cTn id="7" dur="500"/>
                                        <p:tgtEl>
                                          <p:spTgt spid="38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1"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heckerboard(across)">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circle(in)">
                                      <p:cBhvr>
                                        <p:cTn id="21" dur="20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88">
                                            <p:txEl>
                                              <p:pRg st="0" end="0"/>
                                            </p:txEl>
                                          </p:spTgt>
                                        </p:tgtEl>
                                        <p:attrNameLst>
                                          <p:attrName>style.visibility</p:attrName>
                                        </p:attrNameLst>
                                      </p:cBhvr>
                                      <p:to>
                                        <p:strVal val="visible"/>
                                      </p:to>
                                    </p:set>
                                    <p:animEffect transition="in" filter="dissolve">
                                      <p:cBhvr>
                                        <p:cTn id="26" dur="500"/>
                                        <p:tgtEl>
                                          <p:spTgt spid="38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89">
                                            <p:txEl>
                                              <p:pRg st="0" end="0"/>
                                            </p:txEl>
                                          </p:spTgt>
                                        </p:tgtEl>
                                        <p:attrNameLst>
                                          <p:attrName>style.visibility</p:attrName>
                                        </p:attrNameLst>
                                      </p:cBhvr>
                                      <p:to>
                                        <p:strVal val="visible"/>
                                      </p:to>
                                    </p:set>
                                    <p:animEffect transition="in" filter="dissolve">
                                      <p:cBhvr>
                                        <p:cTn id="31" dur="500"/>
                                        <p:tgtEl>
                                          <p:spTgt spid="389">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90">
                                            <p:txEl>
                                              <p:pRg st="0" end="0"/>
                                            </p:txEl>
                                          </p:spTgt>
                                        </p:tgtEl>
                                        <p:attrNameLst>
                                          <p:attrName>style.visibility</p:attrName>
                                        </p:attrNameLst>
                                      </p:cBhvr>
                                      <p:to>
                                        <p:strVal val="visible"/>
                                      </p:to>
                                    </p:set>
                                    <p:animEffect transition="in" filter="dissolve">
                                      <p:cBhvr>
                                        <p:cTn id="36" dur="500"/>
                                        <p:tgtEl>
                                          <p:spTgt spid="3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p:bldP spid="388" grpId="0" build="p"/>
      <p:bldP spid="389" grpId="0" build="p"/>
      <p:bldGraphic spid="3" grpId="0">
        <p:bldAsOne/>
      </p:bldGraphic>
      <p:bldGraphic spid="5" grpId="1">
        <p:bldAsOne/>
      </p:bldGraphic>
      <p:bldGraphic spid="6"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6"/>
          <p:cNvSpPr txBox="1">
            <a:spLocks noGrp="1"/>
          </p:cNvSpPr>
          <p:nvPr>
            <p:ph type="title"/>
          </p:nvPr>
        </p:nvSpPr>
        <p:spPr>
          <a:prstGeom prst="rect">
            <a:avLst/>
          </a:prstGeom>
        </p:spPr>
        <p:txBody>
          <a:bodyPr spcFirstLastPara="1" wrap="square" lIns="91425" tIns="91425" rIns="91425" bIns="91425" anchor="t" anchorCtr="0">
            <a:noAutofit/>
          </a:bodyPr>
          <a:lstStyle/>
          <a:p>
            <a:r>
              <a:rPr lang="en" b="0" dirty="0"/>
              <a:t>How </a:t>
            </a:r>
            <a:r>
              <a:rPr lang="en" dirty="0"/>
              <a:t>ACOSUS</a:t>
            </a:r>
            <a:r>
              <a:rPr lang="en" b="0" dirty="0"/>
              <a:t> Works</a:t>
            </a:r>
            <a:endParaRPr dirty="0"/>
          </a:p>
        </p:txBody>
      </p:sp>
      <p:sp>
        <p:nvSpPr>
          <p:cNvPr id="417" name="Google Shape;417;p36"/>
          <p:cNvSpPr/>
          <p:nvPr/>
        </p:nvSpPr>
        <p:spPr>
          <a:xfrm rot="-2700000">
            <a:off x="145942" y="262073"/>
            <a:ext cx="404324" cy="404324"/>
          </a:xfrm>
          <a:prstGeom prst="ellipse">
            <a:avLst/>
          </a:prstGeom>
          <a:solidFill>
            <a:schemeClr val="dk1"/>
          </a:solidFill>
          <a:ln>
            <a:noFill/>
          </a:ln>
        </p:spPr>
        <p:txBody>
          <a:bodyPr spcFirstLastPara="1" wrap="square" lIns="91425" tIns="91425" rIns="91425" bIns="91425" anchor="ctr" anchorCtr="0">
            <a:noAutofit/>
          </a:bodyPr>
          <a:lstStyle/>
          <a:p>
            <a:pPr algn="ctr"/>
            <a:endParaRPr>
              <a:latin typeface="Karla"/>
              <a:ea typeface="Karla"/>
              <a:cs typeface="Karla"/>
              <a:sym typeface="Karla"/>
            </a:endParaRPr>
          </a:p>
        </p:txBody>
      </p:sp>
      <p:grpSp>
        <p:nvGrpSpPr>
          <p:cNvPr id="418" name="Google Shape;418;p36"/>
          <p:cNvGrpSpPr/>
          <p:nvPr/>
        </p:nvGrpSpPr>
        <p:grpSpPr>
          <a:xfrm>
            <a:off x="192119" y="99127"/>
            <a:ext cx="8779035" cy="527704"/>
            <a:chOff x="192118" y="99127"/>
            <a:chExt cx="8779035" cy="527704"/>
          </a:xfrm>
        </p:grpSpPr>
        <p:sp>
          <p:nvSpPr>
            <p:cNvPr id="419" name="Google Shape;419;p36"/>
            <p:cNvSpPr/>
            <p:nvPr/>
          </p:nvSpPr>
          <p:spPr>
            <a:xfrm>
              <a:off x="8566753" y="222430"/>
              <a:ext cx="404400" cy="40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Karla"/>
                <a:ea typeface="Karla"/>
                <a:cs typeface="Karla"/>
                <a:sym typeface="Karla"/>
              </a:endParaRPr>
            </a:p>
          </p:txBody>
        </p:sp>
        <p:sp>
          <p:nvSpPr>
            <p:cNvPr id="420" name="Google Shape;420;p36"/>
            <p:cNvSpPr/>
            <p:nvPr/>
          </p:nvSpPr>
          <p:spPr>
            <a:xfrm rot="-2698021">
              <a:off x="268431" y="175440"/>
              <a:ext cx="368473" cy="368473"/>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Karla"/>
                <a:ea typeface="Karla"/>
                <a:cs typeface="Karla"/>
                <a:sym typeface="Karla"/>
              </a:endParaRPr>
            </a:p>
          </p:txBody>
        </p:sp>
      </p:grpSp>
      <p:pic>
        <p:nvPicPr>
          <p:cNvPr id="424" name="Google Shape;424;p36"/>
          <p:cNvPicPr preferRelativeResize="0"/>
          <p:nvPr/>
        </p:nvPicPr>
        <p:blipFill rotWithShape="1">
          <a:blip r:embed="rId3">
            <a:alphaModFix/>
          </a:blip>
          <a:srcRect l="980" t="2024" r="980" b="2024"/>
          <a:stretch/>
        </p:blipFill>
        <p:spPr>
          <a:xfrm>
            <a:off x="1324325" y="1055627"/>
            <a:ext cx="5953051" cy="386322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12"/>
                                        </p:tgtEl>
                                        <p:attrNameLst>
                                          <p:attrName>style.visibility</p:attrName>
                                        </p:attrNameLst>
                                      </p:cBhvr>
                                      <p:to>
                                        <p:strVal val="visible"/>
                                      </p:to>
                                    </p:set>
                                    <p:anim calcmode="lin" valueType="num">
                                      <p:cBhvr>
                                        <p:cTn id="7" dur="1000" fill="hold"/>
                                        <p:tgtEl>
                                          <p:spTgt spid="412"/>
                                        </p:tgtEl>
                                        <p:attrNameLst>
                                          <p:attrName>ppt_w</p:attrName>
                                        </p:attrNameLst>
                                      </p:cBhvr>
                                      <p:tavLst>
                                        <p:tav tm="0">
                                          <p:val>
                                            <p:strVal val="#ppt_w*0.70"/>
                                          </p:val>
                                        </p:tav>
                                        <p:tav tm="100000">
                                          <p:val>
                                            <p:strVal val="#ppt_w"/>
                                          </p:val>
                                        </p:tav>
                                      </p:tavLst>
                                    </p:anim>
                                    <p:anim calcmode="lin" valueType="num">
                                      <p:cBhvr>
                                        <p:cTn id="8" dur="1000" fill="hold"/>
                                        <p:tgtEl>
                                          <p:spTgt spid="412"/>
                                        </p:tgtEl>
                                        <p:attrNameLst>
                                          <p:attrName>ppt_h</p:attrName>
                                        </p:attrNameLst>
                                      </p:cBhvr>
                                      <p:tavLst>
                                        <p:tav tm="0">
                                          <p:val>
                                            <p:strVal val="#ppt_h"/>
                                          </p:val>
                                        </p:tav>
                                        <p:tav tm="100000">
                                          <p:val>
                                            <p:strVal val="#ppt_h"/>
                                          </p:val>
                                        </p:tav>
                                      </p:tavLst>
                                    </p:anim>
                                    <p:animEffect transition="in" filter="fade">
                                      <p:cBhvr>
                                        <p:cTn id="9" dur="1000"/>
                                        <p:tgtEl>
                                          <p:spTgt spid="412"/>
                                        </p:tgtEl>
                                      </p:cBhvr>
                                    </p:animEffect>
                                  </p:childTnLst>
                                </p:cTn>
                              </p:par>
                            </p:childTnLst>
                          </p:cTn>
                        </p:par>
                      </p:childTnLst>
                    </p:cTn>
                  </p:par>
                  <p:par>
                    <p:cTn id="10" fill="hold">
                      <p:stCondLst>
                        <p:cond delay="indefinite"/>
                      </p:stCondLst>
                      <p:childTnLst>
                        <p:par>
                          <p:cTn id="11" fill="hold">
                            <p:stCondLst>
                              <p:cond delay="0"/>
                            </p:stCondLst>
                            <p:childTnLst>
                              <p:par>
                                <p:cTn id="12" presetID="20" presetClass="entr" presetSubtype="0" fill="hold" nodeType="clickEffect">
                                  <p:stCondLst>
                                    <p:cond delay="0"/>
                                  </p:stCondLst>
                                  <p:childTnLst>
                                    <p:set>
                                      <p:cBhvr>
                                        <p:cTn id="13" dur="1" fill="hold">
                                          <p:stCondLst>
                                            <p:cond delay="0"/>
                                          </p:stCondLst>
                                        </p:cTn>
                                        <p:tgtEl>
                                          <p:spTgt spid="424"/>
                                        </p:tgtEl>
                                        <p:attrNameLst>
                                          <p:attrName>style.visibility</p:attrName>
                                        </p:attrNameLst>
                                      </p:cBhvr>
                                      <p:to>
                                        <p:strVal val="visible"/>
                                      </p:to>
                                    </p:set>
                                    <p:animEffect transition="in" filter="wedge">
                                      <p:cBhvr>
                                        <p:cTn id="14" dur="2000"/>
                                        <p:tgtEl>
                                          <p:spTgt spid="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6F0BE-4311-FA0B-B51C-744A0BA6380C}"/>
              </a:ext>
            </a:extLst>
          </p:cNvPr>
          <p:cNvSpPr>
            <a:spLocks noGrp="1"/>
          </p:cNvSpPr>
          <p:nvPr>
            <p:ph type="title"/>
          </p:nvPr>
        </p:nvSpPr>
        <p:spPr>
          <a:xfrm>
            <a:off x="603504" y="723519"/>
            <a:ext cx="3357604" cy="891540"/>
          </a:xfrm>
        </p:spPr>
        <p:txBody>
          <a:bodyPr vert="horz" lIns="182880" tIns="182880" rIns="182880" bIns="182880" rtlCol="0" anchor="ctr">
            <a:normAutofit/>
          </a:bodyPr>
          <a:lstStyle/>
          <a:p>
            <a:pPr defTabSz="914400">
              <a:spcBef>
                <a:spcPct val="0"/>
              </a:spcBef>
            </a:pPr>
            <a:r>
              <a:rPr lang="en-US" sz="2200" spc="200" dirty="0"/>
              <a:t>Data Collection</a:t>
            </a:r>
          </a:p>
        </p:txBody>
      </p:sp>
      <p:sp>
        <p:nvSpPr>
          <p:cNvPr id="17" name="Rectangle 16">
            <a:extLst>
              <a:ext uri="{FF2B5EF4-FFF2-40B4-BE49-F238E27FC236}">
                <a16:creationId xmlns:a16="http://schemas.microsoft.com/office/drawing/2014/main" id="{56533F40-045E-4E3D-9243-864CD4E58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7703" y="723519"/>
            <a:ext cx="4080510" cy="370241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0402EC6-D845-41B3-BEBE-CB34D9BFE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3024" y="846512"/>
            <a:ext cx="3829870" cy="34564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code&#10;&#10;Description automatically generated">
            <a:extLst>
              <a:ext uri="{FF2B5EF4-FFF2-40B4-BE49-F238E27FC236}">
                <a16:creationId xmlns:a16="http://schemas.microsoft.com/office/drawing/2014/main" id="{10C4CB05-5F32-414B-30B0-E5E0E2B27CCB}"/>
              </a:ext>
            </a:extLst>
          </p:cNvPr>
          <p:cNvPicPr>
            <a:picLocks noChangeAspect="1"/>
          </p:cNvPicPr>
          <p:nvPr/>
        </p:nvPicPr>
        <p:blipFill>
          <a:blip r:embed="rId3"/>
          <a:stretch>
            <a:fillRect/>
          </a:stretch>
        </p:blipFill>
        <p:spPr>
          <a:xfrm>
            <a:off x="4704591" y="1175902"/>
            <a:ext cx="3586734" cy="2797652"/>
          </a:xfrm>
          <a:prstGeom prst="rect">
            <a:avLst/>
          </a:prstGeom>
        </p:spPr>
      </p:pic>
      <p:graphicFrame>
        <p:nvGraphicFramePr>
          <p:cNvPr id="6" name="Text Placeholder 2">
            <a:extLst>
              <a:ext uri="{FF2B5EF4-FFF2-40B4-BE49-F238E27FC236}">
                <a16:creationId xmlns:a16="http://schemas.microsoft.com/office/drawing/2014/main" id="{26D8D139-5749-A215-D48C-F8FCF1EED468}"/>
              </a:ext>
            </a:extLst>
          </p:cNvPr>
          <p:cNvGraphicFramePr/>
          <p:nvPr>
            <p:extLst>
              <p:ext uri="{D42A27DB-BD31-4B8C-83A1-F6EECF244321}">
                <p14:modId xmlns:p14="http://schemas.microsoft.com/office/powerpoint/2010/main" val="60955585"/>
              </p:ext>
            </p:extLst>
          </p:nvPr>
        </p:nvGraphicFramePr>
        <p:xfrm>
          <a:off x="602433" y="1978533"/>
          <a:ext cx="3369699" cy="24474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8469152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heckerboard(across)">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6"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041AB2-A9B4-4D3F-B120-38E7860A8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250" y="603250"/>
            <a:ext cx="7937499" cy="3936999"/>
          </a:xfrm>
          <a:prstGeom prst="rect">
            <a:avLst/>
          </a:prstGeom>
          <a:solidFill>
            <a:srgbClr val="FFFFFF"/>
          </a:solidFill>
          <a:ln w="190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9744F4C3-EE6C-7AF8-F3E8-60410D8FE747}"/>
              </a:ext>
            </a:extLst>
          </p:cNvPr>
          <p:cNvGraphicFramePr>
            <a:graphicFrameLocks noGrp="1"/>
          </p:cNvGraphicFramePr>
          <p:nvPr>
            <p:extLst>
              <p:ext uri="{D42A27DB-BD31-4B8C-83A1-F6EECF244321}">
                <p14:modId xmlns:p14="http://schemas.microsoft.com/office/powerpoint/2010/main" val="2217064676"/>
              </p:ext>
            </p:extLst>
          </p:nvPr>
        </p:nvGraphicFramePr>
        <p:xfrm>
          <a:off x="844674" y="816731"/>
          <a:ext cx="7454649" cy="3510036"/>
        </p:xfrm>
        <a:graphic>
          <a:graphicData uri="http://schemas.openxmlformats.org/drawingml/2006/table">
            <a:tbl>
              <a:tblPr firstRow="1" firstCol="1" bandRow="1">
                <a:tableStyleId>{8A107856-5554-42FB-B03E-39F5DBC370BA}</a:tableStyleId>
              </a:tblPr>
              <a:tblGrid>
                <a:gridCol w="698753">
                  <a:extLst>
                    <a:ext uri="{9D8B030D-6E8A-4147-A177-3AD203B41FA5}">
                      <a16:colId xmlns:a16="http://schemas.microsoft.com/office/drawing/2014/main" val="2371713771"/>
                    </a:ext>
                  </a:extLst>
                </a:gridCol>
                <a:gridCol w="594230">
                  <a:extLst>
                    <a:ext uri="{9D8B030D-6E8A-4147-A177-3AD203B41FA5}">
                      <a16:colId xmlns:a16="http://schemas.microsoft.com/office/drawing/2014/main" val="384011446"/>
                    </a:ext>
                  </a:extLst>
                </a:gridCol>
                <a:gridCol w="435278">
                  <a:extLst>
                    <a:ext uri="{9D8B030D-6E8A-4147-A177-3AD203B41FA5}">
                      <a16:colId xmlns:a16="http://schemas.microsoft.com/office/drawing/2014/main" val="1330422344"/>
                    </a:ext>
                  </a:extLst>
                </a:gridCol>
                <a:gridCol w="670094">
                  <a:extLst>
                    <a:ext uri="{9D8B030D-6E8A-4147-A177-3AD203B41FA5}">
                      <a16:colId xmlns:a16="http://schemas.microsoft.com/office/drawing/2014/main" val="4212748324"/>
                    </a:ext>
                  </a:extLst>
                </a:gridCol>
                <a:gridCol w="2528147">
                  <a:extLst>
                    <a:ext uri="{9D8B030D-6E8A-4147-A177-3AD203B41FA5}">
                      <a16:colId xmlns:a16="http://schemas.microsoft.com/office/drawing/2014/main" val="1393531439"/>
                    </a:ext>
                  </a:extLst>
                </a:gridCol>
                <a:gridCol w="2528147">
                  <a:extLst>
                    <a:ext uri="{9D8B030D-6E8A-4147-A177-3AD203B41FA5}">
                      <a16:colId xmlns:a16="http://schemas.microsoft.com/office/drawing/2014/main" val="3590944162"/>
                    </a:ext>
                  </a:extLst>
                </a:gridCol>
              </a:tblGrid>
              <a:tr h="88475">
                <a:tc>
                  <a:txBody>
                    <a:bodyPr/>
                    <a:lstStyle/>
                    <a:p>
                      <a:pPr marL="0" marR="0" algn="just">
                        <a:lnSpc>
                          <a:spcPct val="150000"/>
                        </a:lnSpc>
                        <a:spcBef>
                          <a:spcPts val="0"/>
                        </a:spcBef>
                        <a:spcAft>
                          <a:spcPts val="1200"/>
                        </a:spcAft>
                      </a:pPr>
                      <a:r>
                        <a:rPr lang="en-US" sz="1100" b="1">
                          <a:solidFill>
                            <a:schemeClr val="tx1"/>
                          </a:solidFill>
                          <a:effectLst/>
                        </a:rPr>
                        <a:t>S. No. </a:t>
                      </a:r>
                      <a:endParaRPr lang="en-US" sz="1100" b="1" i="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1100" b="1">
                          <a:solidFill>
                            <a:schemeClr val="tx1"/>
                          </a:solidFill>
                          <a:effectLst/>
                        </a:rPr>
                        <a:t>Attribute</a:t>
                      </a:r>
                      <a:endParaRPr lang="en-US" sz="1100" b="1" i="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1100" b="1" dirty="0">
                          <a:solidFill>
                            <a:schemeClr val="tx1"/>
                          </a:solidFill>
                          <a:effectLst/>
                        </a:rPr>
                        <a:t>Type</a:t>
                      </a:r>
                      <a:endParaRPr lang="en-US" sz="1100" b="1" i="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1100">
                          <a:solidFill>
                            <a:schemeClr val="tx1"/>
                          </a:solidFill>
                          <a:effectLst/>
                        </a:rPr>
                        <a:t>Priority Score</a:t>
                      </a:r>
                      <a:endParaRPr lang="en-US" sz="1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1100" dirty="0">
                          <a:solidFill>
                            <a:schemeClr val="tx1"/>
                          </a:solidFill>
                          <a:effectLst/>
                        </a:rPr>
                        <a:t>Options (Value: Weightage)</a:t>
                      </a:r>
                      <a:endParaRPr lang="en-US" sz="1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1100" dirty="0">
                          <a:solidFill>
                            <a:schemeClr val="tx1"/>
                          </a:solidFill>
                          <a:effectLst/>
                        </a:rPr>
                        <a:t>Seed Data (Value: Probability)</a:t>
                      </a:r>
                      <a:endParaRPr lang="en-US" sz="1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extLst>
                  <a:ext uri="{0D108BD9-81ED-4DB2-BD59-A6C34878D82A}">
                    <a16:rowId xmlns:a16="http://schemas.microsoft.com/office/drawing/2014/main" val="4066824928"/>
                  </a:ext>
                </a:extLst>
              </a:tr>
              <a:tr h="180243">
                <a:tc>
                  <a:txBody>
                    <a:bodyPr/>
                    <a:lstStyle/>
                    <a:p>
                      <a:pPr marL="342900" marR="420370" lvl="0" indent="-342900" algn="just">
                        <a:lnSpc>
                          <a:spcPct val="150000"/>
                        </a:lnSpc>
                        <a:spcBef>
                          <a:spcPts val="0"/>
                        </a:spcBef>
                        <a:spcAft>
                          <a:spcPts val="1200"/>
                        </a:spcAft>
                        <a:buFont typeface="+mj-lt"/>
                        <a:buAutoNum type="arabicPeriod"/>
                      </a:pP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GPA</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dirty="0">
                          <a:effectLst/>
                          <a:latin typeface="Times New Roman" panose="02020603050405020304" pitchFamily="18" charset="0"/>
                          <a:ea typeface="Times New Roman" panose="02020603050405020304" pitchFamily="18" charset="0"/>
                          <a:cs typeface="Times New Roman" panose="02020603050405020304" pitchFamily="18" charset="0"/>
                        </a:rPr>
                        <a:t>Number</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dirty="0">
                          <a:effectLst/>
                        </a:rPr>
                        <a:t>9</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dirty="0">
                          <a:effectLst/>
                        </a:rPr>
                        <a:t>4.0: 0.3, 3.5: 0.5, 3.0: 0.2</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4: 0.3, 3.5: 0.5, 3: 0.2</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extLst>
                  <a:ext uri="{0D108BD9-81ED-4DB2-BD59-A6C34878D82A}">
                    <a16:rowId xmlns:a16="http://schemas.microsoft.com/office/drawing/2014/main" val="1274877291"/>
                  </a:ext>
                </a:extLst>
              </a:tr>
              <a:tr h="180243">
                <a:tc>
                  <a:txBody>
                    <a:bodyPr/>
                    <a:lstStyle/>
                    <a:p>
                      <a:pPr marL="342900" marR="420370" lvl="0" indent="-342900" algn="just">
                        <a:lnSpc>
                          <a:spcPct val="150000"/>
                        </a:lnSpc>
                        <a:spcBef>
                          <a:spcPts val="0"/>
                        </a:spcBef>
                        <a:spcAft>
                          <a:spcPts val="1200"/>
                        </a:spcAft>
                        <a:buFont typeface="+mj-lt"/>
                        <a:buAutoNum type="arabicPeriod"/>
                      </a:pP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Credits</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dirty="0">
                          <a:effectLst/>
                        </a:rPr>
                        <a:t>String</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a:effectLst/>
                        </a:rPr>
                        <a:t>8</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dirty="0">
                          <a:effectLst/>
                        </a:rPr>
                        <a:t>0 to 30, 31 to 60, 61 to 90, 91 to 120……</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27: 0.3, 18: 0.2, 9: 0.2, 36: 0.1, 12: 0.2</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extLst>
                  <a:ext uri="{0D108BD9-81ED-4DB2-BD59-A6C34878D82A}">
                    <a16:rowId xmlns:a16="http://schemas.microsoft.com/office/drawing/2014/main" val="2114398167"/>
                  </a:ext>
                </a:extLst>
              </a:tr>
              <a:tr h="180243">
                <a:tc>
                  <a:txBody>
                    <a:bodyPr/>
                    <a:lstStyle/>
                    <a:p>
                      <a:pPr marL="342900" marR="420370" lvl="0" indent="-342900" algn="just">
                        <a:lnSpc>
                          <a:spcPct val="150000"/>
                        </a:lnSpc>
                        <a:spcBef>
                          <a:spcPts val="0"/>
                        </a:spcBef>
                        <a:spcAft>
                          <a:spcPts val="1200"/>
                        </a:spcAft>
                        <a:buFont typeface="+mj-lt"/>
                        <a:buAutoNum type="arabicPeriod"/>
                      </a:pP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SAT</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dirty="0" err="1">
                          <a:effectLst/>
                        </a:rPr>
                        <a:t>Stiring</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a:effectLst/>
                        </a:rPr>
                        <a:t>9</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dirty="0">
                          <a:effectLst/>
                          <a:latin typeface="Times New Roman" panose="02020603050405020304" pitchFamily="18" charset="0"/>
                          <a:ea typeface="Times New Roman" panose="02020603050405020304" pitchFamily="18" charset="0"/>
                          <a:cs typeface="Times New Roman" panose="02020603050405020304" pitchFamily="18" charset="0"/>
                        </a:rPr>
                        <a:t>Below 500, between 500 to 800, more than 1200 1000</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dirty="0">
                          <a:effectLst/>
                        </a:rPr>
                        <a:t>More than 1200: 0.3, 1000: 0.3, below 500: 0.2, 1300: 0.2</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extLst>
                  <a:ext uri="{0D108BD9-81ED-4DB2-BD59-A6C34878D82A}">
                    <a16:rowId xmlns:a16="http://schemas.microsoft.com/office/drawing/2014/main" val="133139271"/>
                  </a:ext>
                </a:extLst>
              </a:tr>
              <a:tr h="180243">
                <a:tc>
                  <a:txBody>
                    <a:bodyPr/>
                    <a:lstStyle/>
                    <a:p>
                      <a:pPr marL="342900" marR="420370" lvl="0" indent="-342900" algn="just">
                        <a:lnSpc>
                          <a:spcPct val="150000"/>
                        </a:lnSpc>
                        <a:spcBef>
                          <a:spcPts val="0"/>
                        </a:spcBef>
                        <a:spcAft>
                          <a:spcPts val="1200"/>
                        </a:spcAft>
                        <a:buFont typeface="+mj-lt"/>
                        <a:buAutoNum type="arabicPeriod"/>
                      </a:pP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Courses</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Number</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a:effectLst/>
                        </a:rPr>
                        <a:t>6</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dirty="0">
                          <a:effectLst/>
                          <a:latin typeface="Times New Roman" panose="02020603050405020304" pitchFamily="18" charset="0"/>
                          <a:ea typeface="Times New Roman" panose="02020603050405020304" pitchFamily="18" charset="0"/>
                          <a:cs typeface="Times New Roman" panose="02020603050405020304" pitchFamily="18" charset="0"/>
                        </a:rPr>
                        <a:t>3, 4, 2 </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3: 0.5, 2: 0.3, 1: 0.2</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extLst>
                  <a:ext uri="{0D108BD9-81ED-4DB2-BD59-A6C34878D82A}">
                    <a16:rowId xmlns:a16="http://schemas.microsoft.com/office/drawing/2014/main" val="2885156793"/>
                  </a:ext>
                </a:extLst>
              </a:tr>
              <a:tr h="353645">
                <a:tc>
                  <a:txBody>
                    <a:bodyPr/>
                    <a:lstStyle/>
                    <a:p>
                      <a:pPr marL="342900" marR="420370" lvl="0" indent="-342900" algn="just">
                        <a:lnSpc>
                          <a:spcPct val="150000"/>
                        </a:lnSpc>
                        <a:spcBef>
                          <a:spcPts val="0"/>
                        </a:spcBef>
                        <a:spcAft>
                          <a:spcPts val="1200"/>
                        </a:spcAft>
                        <a:buFont typeface="+mj-lt"/>
                        <a:buAutoNum type="arabicPeriod"/>
                      </a:pP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Career</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String</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a:effectLst/>
                        </a:rPr>
                        <a:t>9</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dirty="0">
                          <a:effectLst/>
                          <a:latin typeface="Times New Roman" panose="02020603050405020304" pitchFamily="18" charset="0"/>
                          <a:ea typeface="Times New Roman" panose="02020603050405020304" pitchFamily="18" charset="0"/>
                          <a:cs typeface="Times New Roman" panose="02020603050405020304" pitchFamily="18" charset="0"/>
                        </a:rPr>
                        <a:t>Software Engineering, Data Scientist, ML Engineer</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Software Engineer: 0.5, Data Scientist: 0.3, AI Engineer: 0.2</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extLst>
                  <a:ext uri="{0D108BD9-81ED-4DB2-BD59-A6C34878D82A}">
                    <a16:rowId xmlns:a16="http://schemas.microsoft.com/office/drawing/2014/main" val="2055619482"/>
                  </a:ext>
                </a:extLst>
              </a:tr>
              <a:tr h="527047">
                <a:tc>
                  <a:txBody>
                    <a:bodyPr/>
                    <a:lstStyle/>
                    <a:p>
                      <a:pPr marL="342900" marR="420370" lvl="0" indent="-342900" algn="just">
                        <a:lnSpc>
                          <a:spcPct val="150000"/>
                        </a:lnSpc>
                        <a:spcBef>
                          <a:spcPts val="0"/>
                        </a:spcBef>
                        <a:spcAft>
                          <a:spcPts val="1200"/>
                        </a:spcAft>
                        <a:buFont typeface="+mj-lt"/>
                        <a:buAutoNum type="arabicPeriod"/>
                      </a:pP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Interest</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dirty="0">
                          <a:effectLst/>
                        </a:rPr>
                        <a:t>String</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dirty="0">
                          <a:effectLst/>
                        </a:rPr>
                        <a:t>5</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dirty="0">
                          <a:effectLst/>
                        </a:rPr>
                        <a:t>Extremely Interested, </a:t>
                      </a:r>
                      <a:r>
                        <a:rPr lang="en-US" sz="700" dirty="0">
                          <a:effectLst/>
                        </a:rPr>
                        <a:t>Very Interested, Slightly Interested, Not at all Interested</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dirty="0">
                          <a:effectLst/>
                        </a:rPr>
                        <a:t>Extremely Interested: 0.2, Very Interested: 0.2, Moderately Interested: 0.2, Slightly Interested: 0.2, Not at all Interested: 0.2</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extLst>
                  <a:ext uri="{0D108BD9-81ED-4DB2-BD59-A6C34878D82A}">
                    <a16:rowId xmlns:a16="http://schemas.microsoft.com/office/drawing/2014/main" val="3225643387"/>
                  </a:ext>
                </a:extLst>
              </a:tr>
              <a:tr h="353645">
                <a:tc>
                  <a:txBody>
                    <a:bodyPr/>
                    <a:lstStyle/>
                    <a:p>
                      <a:pPr marL="342900" marR="420370" lvl="0" indent="-342900" algn="just">
                        <a:lnSpc>
                          <a:spcPct val="150000"/>
                        </a:lnSpc>
                        <a:spcBef>
                          <a:spcPts val="0"/>
                        </a:spcBef>
                        <a:spcAft>
                          <a:spcPts val="1200"/>
                        </a:spcAft>
                        <a:buFont typeface="+mj-lt"/>
                        <a:buAutoNum type="arabicPeriod"/>
                      </a:pP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Experience</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String</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a:effectLst/>
                        </a:rPr>
                        <a:t>8</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dirty="0">
                          <a:effectLst/>
                        </a:rPr>
                        <a:t>Internship: 0.3, Project Done: 0.1, Paper Published: 0.3, Extra Classes: 0.2, Seminar: 0.1</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Project Done: 0.3, Paper Published: 0.1, Extra Classes: 0.3, Seminar: 0.2, None: 0.1</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extLst>
                  <a:ext uri="{0D108BD9-81ED-4DB2-BD59-A6C34878D82A}">
                    <a16:rowId xmlns:a16="http://schemas.microsoft.com/office/drawing/2014/main" val="1964835072"/>
                  </a:ext>
                </a:extLst>
              </a:tr>
              <a:tr h="180243">
                <a:tc>
                  <a:txBody>
                    <a:bodyPr/>
                    <a:lstStyle/>
                    <a:p>
                      <a:pPr marL="342900" marR="420370" lvl="0" indent="-342900" algn="just">
                        <a:lnSpc>
                          <a:spcPct val="150000"/>
                        </a:lnSpc>
                        <a:spcBef>
                          <a:spcPts val="0"/>
                        </a:spcBef>
                        <a:spcAft>
                          <a:spcPts val="1200"/>
                        </a:spcAft>
                        <a:buFont typeface="+mj-lt"/>
                        <a:buAutoNum type="arabicPeriod"/>
                      </a:pP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Family</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dirty="0">
                          <a:effectLst/>
                          <a:latin typeface="Times New Roman" panose="02020603050405020304" pitchFamily="18" charset="0"/>
                          <a:ea typeface="Times New Roman" panose="02020603050405020304" pitchFamily="18" charset="0"/>
                          <a:cs typeface="Times New Roman" panose="02020603050405020304" pitchFamily="18" charset="0"/>
                        </a:rPr>
                        <a:t>Boolean</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a:effectLst/>
                        </a:rPr>
                        <a:t>9</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dirty="0">
                          <a:effectLst/>
                          <a:latin typeface="Times New Roman" panose="02020603050405020304" pitchFamily="18" charset="0"/>
                          <a:ea typeface="Times New Roman" panose="02020603050405020304" pitchFamily="18" charset="0"/>
                          <a:cs typeface="Times New Roman" panose="02020603050405020304" pitchFamily="18" charset="0"/>
                        </a:rPr>
                        <a:t>Yes, No</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dirty="0">
                          <a:effectLst/>
                        </a:rPr>
                        <a:t> 0.2, 0.1</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extLst>
                  <a:ext uri="{0D108BD9-81ED-4DB2-BD59-A6C34878D82A}">
                    <a16:rowId xmlns:a16="http://schemas.microsoft.com/office/drawing/2014/main" val="858379100"/>
                  </a:ext>
                </a:extLst>
              </a:tr>
              <a:tr h="180243">
                <a:tc>
                  <a:txBody>
                    <a:bodyPr/>
                    <a:lstStyle/>
                    <a:p>
                      <a:pPr marL="342900" marR="420370" lvl="0" indent="-342900" algn="just">
                        <a:lnSpc>
                          <a:spcPct val="150000"/>
                        </a:lnSpc>
                        <a:spcBef>
                          <a:spcPts val="0"/>
                        </a:spcBef>
                        <a:spcAft>
                          <a:spcPts val="1200"/>
                        </a:spcAft>
                        <a:buFont typeface="+mj-lt"/>
                        <a:buAutoNum type="arabicPeriod"/>
                      </a:pP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Personality</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dirty="0">
                          <a:effectLst/>
                        </a:rPr>
                        <a:t>String</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a:effectLst/>
                        </a:rPr>
                        <a:t>8</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dirty="0">
                          <a:effectLst/>
                        </a:rPr>
                        <a:t>N/A</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a:effectLst/>
                        </a:rPr>
                        <a:t> </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extLst>
                  <a:ext uri="{0D108BD9-81ED-4DB2-BD59-A6C34878D82A}">
                    <a16:rowId xmlns:a16="http://schemas.microsoft.com/office/drawing/2014/main" val="446802567"/>
                  </a:ext>
                </a:extLst>
              </a:tr>
              <a:tr h="180243">
                <a:tc>
                  <a:txBody>
                    <a:bodyPr/>
                    <a:lstStyle/>
                    <a:p>
                      <a:pPr marL="342900" marR="420370" lvl="0" indent="-342900" algn="just">
                        <a:lnSpc>
                          <a:spcPct val="150000"/>
                        </a:lnSpc>
                        <a:spcBef>
                          <a:spcPts val="0"/>
                        </a:spcBef>
                        <a:spcAft>
                          <a:spcPts val="1200"/>
                        </a:spcAft>
                        <a:buFont typeface="+mj-lt"/>
                        <a:buAutoNum type="arabicPeriod"/>
                      </a:pP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Scholarship</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dirty="0">
                          <a:effectLst/>
                          <a:latin typeface="Times New Roman" panose="02020603050405020304" pitchFamily="18" charset="0"/>
                          <a:ea typeface="Times New Roman" panose="02020603050405020304" pitchFamily="18" charset="0"/>
                          <a:cs typeface="Times New Roman" panose="02020603050405020304" pitchFamily="18" charset="0"/>
                        </a:rPr>
                        <a:t>Boolean</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a:effectLst/>
                        </a:rPr>
                        <a:t>8</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dirty="0">
                          <a:effectLst/>
                          <a:latin typeface="Times New Roman" panose="02020603050405020304" pitchFamily="18" charset="0"/>
                          <a:ea typeface="Times New Roman" panose="02020603050405020304" pitchFamily="18" charset="0"/>
                          <a:cs typeface="Times New Roman" panose="02020603050405020304" pitchFamily="18" charset="0"/>
                        </a:rPr>
                        <a:t>Yes, No</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Yes: 0.5, No: 0.5</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extLst>
                  <a:ext uri="{0D108BD9-81ED-4DB2-BD59-A6C34878D82A}">
                    <a16:rowId xmlns:a16="http://schemas.microsoft.com/office/drawing/2014/main" val="2767854801"/>
                  </a:ext>
                </a:extLst>
              </a:tr>
              <a:tr h="180243">
                <a:tc>
                  <a:txBody>
                    <a:bodyPr/>
                    <a:lstStyle/>
                    <a:p>
                      <a:pPr marL="342900" marR="420370" lvl="0" indent="-342900" algn="just">
                        <a:lnSpc>
                          <a:spcPct val="150000"/>
                        </a:lnSpc>
                        <a:spcBef>
                          <a:spcPts val="0"/>
                        </a:spcBef>
                        <a:spcAft>
                          <a:spcPts val="1200"/>
                        </a:spcAft>
                        <a:buFont typeface="+mj-lt"/>
                        <a:buAutoNum type="arabicPeriod"/>
                      </a:pP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Income</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dirty="0">
                          <a:effectLst/>
                          <a:latin typeface="Times New Roman" panose="02020603050405020304" pitchFamily="18" charset="0"/>
                          <a:ea typeface="Times New Roman" panose="02020603050405020304" pitchFamily="18" charset="0"/>
                          <a:cs typeface="Times New Roman" panose="02020603050405020304" pitchFamily="18" charset="0"/>
                        </a:rPr>
                        <a:t>Boolean</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a:effectLst/>
                        </a:rPr>
                        <a:t>3</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dirty="0">
                          <a:effectLst/>
                          <a:latin typeface="Times New Roman" panose="02020603050405020304" pitchFamily="18" charset="0"/>
                          <a:ea typeface="Times New Roman" panose="02020603050405020304" pitchFamily="18" charset="0"/>
                          <a:cs typeface="Times New Roman" panose="02020603050405020304" pitchFamily="18" charset="0"/>
                        </a:rPr>
                        <a:t>Yes, No</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a:effectLst/>
                        </a:rPr>
                        <a:t>N/A</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extLst>
                  <a:ext uri="{0D108BD9-81ED-4DB2-BD59-A6C34878D82A}">
                    <a16:rowId xmlns:a16="http://schemas.microsoft.com/office/drawing/2014/main" val="1648981338"/>
                  </a:ext>
                </a:extLst>
              </a:tr>
              <a:tr h="180243">
                <a:tc>
                  <a:txBody>
                    <a:bodyPr/>
                    <a:lstStyle/>
                    <a:p>
                      <a:pPr marL="342900" marR="420370" lvl="0" indent="-342900" algn="just">
                        <a:lnSpc>
                          <a:spcPct val="150000"/>
                        </a:lnSpc>
                        <a:spcBef>
                          <a:spcPts val="0"/>
                        </a:spcBef>
                        <a:spcAft>
                          <a:spcPts val="1200"/>
                        </a:spcAft>
                        <a:buFont typeface="+mj-lt"/>
                        <a:buAutoNum type="arabicPeriod"/>
                      </a:pP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Distance</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Number</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a:effectLst/>
                        </a:rPr>
                        <a:t>7</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dirty="0">
                          <a:effectLst/>
                          <a:latin typeface="Times New Roman" panose="02020603050405020304" pitchFamily="18" charset="0"/>
                          <a:ea typeface="Times New Roman" panose="02020603050405020304" pitchFamily="18" charset="0"/>
                          <a:cs typeface="Times New Roman" panose="02020603050405020304" pitchFamily="18" charset="0"/>
                        </a:rPr>
                        <a:t>10, 20, 4</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a:effectLst/>
                        </a:rPr>
                        <a:t>N/A</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extLst>
                  <a:ext uri="{0D108BD9-81ED-4DB2-BD59-A6C34878D82A}">
                    <a16:rowId xmlns:a16="http://schemas.microsoft.com/office/drawing/2014/main" val="2515379920"/>
                  </a:ext>
                </a:extLst>
              </a:tr>
              <a:tr h="180243">
                <a:tc>
                  <a:txBody>
                    <a:bodyPr/>
                    <a:lstStyle/>
                    <a:p>
                      <a:pPr marL="342900" marR="420370" lvl="0" indent="-342900" algn="just">
                        <a:lnSpc>
                          <a:spcPct val="150000"/>
                        </a:lnSpc>
                        <a:spcBef>
                          <a:spcPts val="0"/>
                        </a:spcBef>
                        <a:spcAft>
                          <a:spcPts val="1200"/>
                        </a:spcAft>
                        <a:buFont typeface="+mj-lt"/>
                        <a:buAutoNum type="arabicPeriod"/>
                      </a:pP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dirty="0">
                          <a:effectLst/>
                        </a:rPr>
                        <a:t>Work</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a:effectLst/>
                        </a:rPr>
                        <a:t>String</a:t>
                      </a:r>
                      <a:endParaRPr lang="en-US" sz="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dirty="0">
                          <a:effectLst/>
                        </a:rPr>
                        <a:t>9</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IN" sz="800" dirty="0">
                          <a:effectLst/>
                          <a:latin typeface="Times New Roman" panose="02020603050405020304" pitchFamily="18" charset="0"/>
                          <a:ea typeface="Times New Roman" panose="02020603050405020304" pitchFamily="18" charset="0"/>
                          <a:cs typeface="Times New Roman" panose="02020603050405020304" pitchFamily="18" charset="0"/>
                        </a:rPr>
                        <a:t>Part-time, Full-time, Not-working</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tc>
                  <a:txBody>
                    <a:bodyPr/>
                    <a:lstStyle/>
                    <a:p>
                      <a:pPr marL="0" marR="0" algn="just">
                        <a:lnSpc>
                          <a:spcPct val="150000"/>
                        </a:lnSpc>
                        <a:spcBef>
                          <a:spcPts val="0"/>
                        </a:spcBef>
                        <a:spcAft>
                          <a:spcPts val="1200"/>
                        </a:spcAft>
                      </a:pPr>
                      <a:r>
                        <a:rPr lang="en-US" sz="800" dirty="0">
                          <a:effectLst/>
                        </a:rPr>
                        <a:t>Part-time: 0.3, Full-Time: 0.3, Not-Working: 0.4</a:t>
                      </a:r>
                      <a:endParaRPr lang="en-US" sz="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93" marR="8593" marT="0" marB="0"/>
                </a:tc>
                <a:extLst>
                  <a:ext uri="{0D108BD9-81ED-4DB2-BD59-A6C34878D82A}">
                    <a16:rowId xmlns:a16="http://schemas.microsoft.com/office/drawing/2014/main" val="575705020"/>
                  </a:ext>
                </a:extLst>
              </a:tr>
            </a:tbl>
          </a:graphicData>
        </a:graphic>
      </p:graphicFrame>
      <p:sp>
        <p:nvSpPr>
          <p:cNvPr id="3" name="TextBox 2">
            <a:extLst>
              <a:ext uri="{FF2B5EF4-FFF2-40B4-BE49-F238E27FC236}">
                <a16:creationId xmlns:a16="http://schemas.microsoft.com/office/drawing/2014/main" id="{7CDBAD07-2129-1CD3-D5ED-D3955E76CE05}"/>
              </a:ext>
            </a:extLst>
          </p:cNvPr>
          <p:cNvSpPr txBox="1"/>
          <p:nvPr/>
        </p:nvSpPr>
        <p:spPr>
          <a:xfrm>
            <a:off x="5580185" y="66821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70126016"/>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5036B4-DE6B-5FE2-02ED-D5C2735DB5CC}"/>
              </a:ext>
            </a:extLst>
          </p:cNvPr>
          <p:cNvPicPr>
            <a:picLocks noChangeAspect="1"/>
          </p:cNvPicPr>
          <p:nvPr/>
        </p:nvPicPr>
        <p:blipFill>
          <a:blip r:embed="rId3"/>
          <a:srcRect t="6632" b="13011"/>
          <a:stretch/>
        </p:blipFill>
        <p:spPr>
          <a:xfrm>
            <a:off x="20" y="10"/>
            <a:ext cx="9143980" cy="5143490"/>
          </a:xfrm>
          <a:prstGeom prst="rect">
            <a:avLst/>
          </a:prstGeom>
        </p:spPr>
      </p:pic>
      <p:graphicFrame>
        <p:nvGraphicFramePr>
          <p:cNvPr id="6" name="Diagram 5">
            <a:extLst>
              <a:ext uri="{FF2B5EF4-FFF2-40B4-BE49-F238E27FC236}">
                <a16:creationId xmlns:a16="http://schemas.microsoft.com/office/drawing/2014/main" id="{F909E1B6-DAE6-1397-55B9-46D433B7AD29}"/>
              </a:ext>
            </a:extLst>
          </p:cNvPr>
          <p:cNvGraphicFramePr/>
          <p:nvPr>
            <p:extLst>
              <p:ext uri="{D42A27DB-BD31-4B8C-83A1-F6EECF244321}">
                <p14:modId xmlns:p14="http://schemas.microsoft.com/office/powerpoint/2010/main" val="2965303368"/>
              </p:ext>
            </p:extLst>
          </p:nvPr>
        </p:nvGraphicFramePr>
        <p:xfrm>
          <a:off x="1" y="0"/>
          <a:ext cx="3001108" cy="51434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48991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18D60F51-FF69-6047-A763-0DEB561057EA}"/>
                                            </p:graphicEl>
                                          </p:spTgt>
                                        </p:tgtEl>
                                        <p:attrNameLst>
                                          <p:attrName>style.visibility</p:attrName>
                                        </p:attrNameLst>
                                      </p:cBhvr>
                                      <p:to>
                                        <p:strVal val="visible"/>
                                      </p:to>
                                    </p:set>
                                    <p:anim calcmode="lin" valueType="num">
                                      <p:cBhvr additive="base">
                                        <p:cTn id="7" dur="500" fill="hold"/>
                                        <p:tgtEl>
                                          <p:spTgt spid="6">
                                            <p:graphicEl>
                                              <a:dgm id="{18D60F51-FF69-6047-A763-0DEB561057EA}"/>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18D60F51-FF69-6047-A763-0DEB561057EA}"/>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trips(down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p:bldSub>
      </p:bldGraphic>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Parcel</Template>
  <TotalTime>71078</TotalTime>
  <Words>6984</Words>
  <Application>Microsoft Macintosh PowerPoint</Application>
  <PresentationFormat>On-screen Show (16:9)</PresentationFormat>
  <Paragraphs>541</Paragraphs>
  <Slides>20</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Times New Roman</vt:lpstr>
      <vt:lpstr>Arial</vt:lpstr>
      <vt:lpstr>IBM Plex Sans</vt:lpstr>
      <vt:lpstr>Bebas Neue</vt:lpstr>
      <vt:lpstr>Karla</vt:lpstr>
      <vt:lpstr>Helvetica</vt:lpstr>
      <vt:lpstr>Menlo</vt:lpstr>
      <vt:lpstr>Nunito Light</vt:lpstr>
      <vt:lpstr>Wingdings</vt:lpstr>
      <vt:lpstr>Karla Light</vt:lpstr>
      <vt:lpstr>Gill Sans MT</vt:lpstr>
      <vt:lpstr>Aptos</vt:lpstr>
      <vt:lpstr>Parcel</vt:lpstr>
      <vt:lpstr>Developing Machine Learning-Enhanced AI Models for Underrepresented Transfer Students Counseling System (ACOSUS)</vt:lpstr>
      <vt:lpstr>Outline</vt:lpstr>
      <vt:lpstr>Bridging the Gap for URM Students in STEM</vt:lpstr>
      <vt:lpstr>PowerPoint Presentation</vt:lpstr>
      <vt:lpstr>Project Objective</vt:lpstr>
      <vt:lpstr>How ACOSUS Works</vt:lpstr>
      <vt:lpstr>Data Collection</vt:lpstr>
      <vt:lpstr>PowerPoint Presentation</vt:lpstr>
      <vt:lpstr>PowerPoint Presentation</vt:lpstr>
      <vt:lpstr>Predictive Models Neural Network Model</vt:lpstr>
      <vt:lpstr>MSE, MAE and R2</vt:lpstr>
      <vt:lpstr>Neural Network Model Output</vt:lpstr>
      <vt:lpstr>Predictive Models Regression Model</vt:lpstr>
      <vt:lpstr>Regression Model Output</vt:lpstr>
      <vt:lpstr>Generative  AI</vt:lpstr>
      <vt:lpstr>GPT Output</vt:lpstr>
      <vt:lpstr>PowerPoint Presentation</vt:lpstr>
      <vt:lpstr>Conclusion and future work</vt:lpstr>
      <vt:lpstr>Acknowledgments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Sanjana Motte Vishwanatha</cp:lastModifiedBy>
  <cp:revision>37</cp:revision>
  <dcterms:modified xsi:type="dcterms:W3CDTF">2024-12-05T21:00:01Z</dcterms:modified>
</cp:coreProperties>
</file>